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9"/>
  </p:notesMasterIdLst>
  <p:handoutMasterIdLst>
    <p:handoutMasterId r:id="rId40"/>
  </p:handoutMasterIdLst>
  <p:sldIdLst>
    <p:sldId id="256" r:id="rId2"/>
    <p:sldId id="362" r:id="rId3"/>
    <p:sldId id="364" r:id="rId4"/>
    <p:sldId id="371" r:id="rId5"/>
    <p:sldId id="318" r:id="rId6"/>
    <p:sldId id="321" r:id="rId7"/>
    <p:sldId id="323" r:id="rId8"/>
    <p:sldId id="324" r:id="rId9"/>
    <p:sldId id="367" r:id="rId10"/>
    <p:sldId id="374" r:id="rId11"/>
    <p:sldId id="325" r:id="rId12"/>
    <p:sldId id="326" r:id="rId13"/>
    <p:sldId id="372" r:id="rId14"/>
    <p:sldId id="356" r:id="rId15"/>
    <p:sldId id="375" r:id="rId16"/>
    <p:sldId id="376" r:id="rId17"/>
    <p:sldId id="350" r:id="rId18"/>
    <p:sldId id="373" r:id="rId19"/>
    <p:sldId id="335" r:id="rId20"/>
    <p:sldId id="336" r:id="rId21"/>
    <p:sldId id="377" r:id="rId22"/>
    <p:sldId id="338" r:id="rId23"/>
    <p:sldId id="369" r:id="rId24"/>
    <p:sldId id="370" r:id="rId25"/>
    <p:sldId id="366" r:id="rId26"/>
    <p:sldId id="361" r:id="rId27"/>
    <p:sldId id="314" r:id="rId28"/>
    <p:sldId id="317" r:id="rId29"/>
    <p:sldId id="348" r:id="rId30"/>
    <p:sldId id="368" r:id="rId31"/>
    <p:sldId id="358" r:id="rId32"/>
    <p:sldId id="343" r:id="rId33"/>
    <p:sldId id="354" r:id="rId34"/>
    <p:sldId id="346" r:id="rId35"/>
    <p:sldId id="347" r:id="rId36"/>
    <p:sldId id="340" r:id="rId37"/>
    <p:sldId id="359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74B95BA6-DD3F-440E-860D-DE5B12A2D439}">
          <p14:sldIdLst>
            <p14:sldId id="256"/>
            <p14:sldId id="362"/>
            <p14:sldId id="364"/>
            <p14:sldId id="371"/>
            <p14:sldId id="318"/>
            <p14:sldId id="321"/>
            <p14:sldId id="323"/>
            <p14:sldId id="324"/>
            <p14:sldId id="367"/>
            <p14:sldId id="374"/>
          </p14:sldIdLst>
        </p14:section>
        <p14:section name="Our work" id="{B022AD40-F095-4D34-B68E-1559EE7EBF86}">
          <p14:sldIdLst>
            <p14:sldId id="325"/>
            <p14:sldId id="326"/>
            <p14:sldId id="372"/>
            <p14:sldId id="356"/>
            <p14:sldId id="375"/>
            <p14:sldId id="376"/>
            <p14:sldId id="350"/>
          </p14:sldIdLst>
        </p14:section>
        <p14:section name="New Scheduler" id="{72CF4C10-202F-4CD7-87B1-D2A9B4F354E8}">
          <p14:sldIdLst>
            <p14:sldId id="373"/>
            <p14:sldId id="335"/>
            <p14:sldId id="336"/>
            <p14:sldId id="377"/>
            <p14:sldId id="338"/>
            <p14:sldId id="369"/>
            <p14:sldId id="370"/>
            <p14:sldId id="366"/>
            <p14:sldId id="361"/>
            <p14:sldId id="314"/>
          </p14:sldIdLst>
        </p14:section>
        <p14:section name="Hidden" id="{FCB711A0-DC27-4674-80F4-C1CB45E584A3}">
          <p14:sldIdLst>
            <p14:sldId id="317"/>
            <p14:sldId id="348"/>
            <p14:sldId id="368"/>
            <p14:sldId id="358"/>
            <p14:sldId id="343"/>
            <p14:sldId id="354"/>
            <p14:sldId id="346"/>
            <p14:sldId id="347"/>
            <p14:sldId id="340"/>
            <p14:sldId id="35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1EFF7"/>
    <a:srgbClr val="00A6D6"/>
    <a:srgbClr val="2E8AA2"/>
    <a:srgbClr val="D6320B"/>
    <a:srgbClr val="98DAEC"/>
    <a:srgbClr val="42BBDD"/>
    <a:srgbClr val="D69C0B"/>
    <a:srgbClr val="AEE2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368" autoAdjust="0"/>
    <p:restoredTop sz="85899" autoAdjust="0"/>
  </p:normalViewPr>
  <p:slideViewPr>
    <p:cSldViewPr snapToGrid="0">
      <p:cViewPr varScale="1">
        <p:scale>
          <a:sx n="88" d="100"/>
          <a:sy n="88" d="100"/>
        </p:scale>
        <p:origin x="108" y="58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50" d="100"/>
          <a:sy n="150" d="100"/>
        </p:scale>
        <p:origin x="2472" y="-179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8BF1833-6975-429C-9183-714EB1A6ABC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A79EA4-0F00-4A03-9719-9059B7A0279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B8881B-A1D3-4C57-8848-AF310D754CB8}" type="datetimeFigureOut">
              <a:rPr lang="en-GB" smtClean="0"/>
              <a:t>03/06/2020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39126B-56DF-43DC-B094-0F4771A20DF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5EFCA-826E-4DA8-A8E8-34A90E1E6E9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7FC4F8-5E15-45FE-81BC-C5030EDBF54B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38630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7E13D9-DB12-424B-A0B8-3D2EDA86849F}" type="datetimeFigureOut">
              <a:rPr lang="en-GB" smtClean="0"/>
              <a:t>03/06/2020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ADCBAA-299B-4552-9387-24D12127C082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26643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844262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956163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sufficient test is close to the necessary test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17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885445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19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85402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20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783214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22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788173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CLUSTER: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Higher confidence in the results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Test more parameters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Evaluate more systems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24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566673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GB" dirty="0"/>
                  <a:t>Example of graph exploration:</a:t>
                </a:r>
              </a:p>
              <a:p>
                <a:endParaRPr lang="en-GB" dirty="0"/>
              </a:p>
              <a:p>
                <a:pPr marL="171450" indent="-171450">
                  <a:buFontTx/>
                  <a:buChar char="-"/>
                </a:pPr>
                <a:r>
                  <a:rPr lang="en-GB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dirty="0"/>
                  <a:t> goes first no deadline miss</a:t>
                </a:r>
              </a:p>
              <a:p>
                <a:pPr marL="171450" indent="-171450">
                  <a:buFontTx/>
                  <a:buChar char="-"/>
                </a:pPr>
                <a:r>
                  <a:rPr lang="en-GB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dirty="0"/>
                  <a:t> goes first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dirty="0"/>
                  <a:t> has a deadline miss later</a:t>
                </a:r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GB" dirty="0"/>
                  <a:t>Example of graph exploration:</a:t>
                </a:r>
              </a:p>
              <a:p>
                <a:endParaRPr lang="en-GB" dirty="0"/>
              </a:p>
              <a:p>
                <a:pPr marL="171450" indent="-171450">
                  <a:buFontTx/>
                  <a:buChar char="-"/>
                </a:pPr>
                <a:r>
                  <a:rPr lang="en-GB" dirty="0"/>
                  <a:t>If </a:t>
                </a:r>
                <a:r>
                  <a:rPr lang="en-GB" b="0" i="0">
                    <a:latin typeface="Cambria Math" panose="02040503050406030204" pitchFamily="18" charset="0"/>
                  </a:rPr>
                  <a:t>𝐽_1</a:t>
                </a:r>
                <a:r>
                  <a:rPr lang="en-GB" dirty="0"/>
                  <a:t> goes first no deadline miss</a:t>
                </a:r>
              </a:p>
              <a:p>
                <a:pPr marL="171450" indent="-171450">
                  <a:buFontTx/>
                  <a:buChar char="-"/>
                </a:pPr>
                <a:r>
                  <a:rPr lang="en-GB" dirty="0"/>
                  <a:t>If </a:t>
                </a:r>
                <a:r>
                  <a:rPr lang="en-GB" b="0" i="0">
                    <a:latin typeface="Cambria Math" panose="02040503050406030204" pitchFamily="18" charset="0"/>
                  </a:rPr>
                  <a:t>𝐽_2</a:t>
                </a:r>
                <a:r>
                  <a:rPr lang="en-GB" dirty="0"/>
                  <a:t> goes first then </a:t>
                </a:r>
                <a:r>
                  <a:rPr lang="en-GB" b="0" i="0">
                    <a:latin typeface="Cambria Math" panose="02040503050406030204" pitchFamily="18" charset="0"/>
                  </a:rPr>
                  <a:t>𝐽_1</a:t>
                </a:r>
                <a:r>
                  <a:rPr lang="en-GB" dirty="0"/>
                  <a:t> has a deadline miss later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27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947455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Gang looks worse but it actually has advantages: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Global scheduling would be pre-empted  when waiting for synchronization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Gang scheduling would busy wait and for the reply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Example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Parallel SAT solvers use multiple threads that synchronize regularly to share learned clauses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28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358476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SAG is the bridge between tests and simulations</a:t>
            </a:r>
          </a:p>
          <a:p>
            <a:endParaRPr lang="en-GB" dirty="0"/>
          </a:p>
          <a:p>
            <a:pPr marL="171450" indent="-171450">
              <a:buFontTx/>
              <a:buChar char="-"/>
            </a:pPr>
            <a:r>
              <a:rPr lang="en-GB" dirty="0"/>
              <a:t>Accurate and relatively fast</a:t>
            </a:r>
          </a:p>
          <a:p>
            <a:pPr marL="171450" indent="-171450">
              <a:buFontTx/>
              <a:buChar char="-"/>
            </a:pPr>
            <a:r>
              <a:rPr lang="en-GB" dirty="0"/>
              <a:t>Explore space of possible schedules</a:t>
            </a:r>
          </a:p>
          <a:p>
            <a:pPr marL="171450" indent="-171450">
              <a:buFontTx/>
              <a:buChar char="-"/>
            </a:pPr>
            <a:r>
              <a:rPr lang="en-GB" dirty="0"/>
              <a:t>Model scheduler decisions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29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476450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36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225618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Example task: Task that controls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1262844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SAG is the bridge between tests and simulations</a:t>
            </a:r>
          </a:p>
          <a:p>
            <a:endParaRPr lang="en-GB" dirty="0"/>
          </a:p>
          <a:p>
            <a:pPr marL="171450" indent="-171450">
              <a:buFontTx/>
              <a:buChar char="-"/>
            </a:pPr>
            <a:r>
              <a:rPr lang="en-GB" dirty="0"/>
              <a:t>Accurate and relatively fast</a:t>
            </a:r>
          </a:p>
          <a:p>
            <a:pPr marL="171450" indent="-171450">
              <a:buFontTx/>
              <a:buChar char="-"/>
            </a:pPr>
            <a:r>
              <a:rPr lang="en-GB" dirty="0"/>
              <a:t>Explore space of possible schedules</a:t>
            </a:r>
          </a:p>
          <a:p>
            <a:pPr marL="171450" indent="-171450">
              <a:buFontTx/>
              <a:buChar char="-"/>
            </a:pPr>
            <a:r>
              <a:rPr lang="en-GB" dirty="0"/>
              <a:t>Model scheduler decisions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37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071935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Global scheduling would load the same data multiple times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Gang scheduling would load the data once for all the jobs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="1" dirty="0"/>
              <a:t>This is more evident in non-preemptive execution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134514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Three types: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Rigid gang: Number of cores fixed by programmer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Moldable gang: Number of cores between minimum and maximum. Scheduler chooses at scheduling time.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Malleable gang: Number of cores between minimum and maximum. Can vary during runtime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We choose moldable because: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Rigid can incur in loss of performance if not all cores are actually used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Malleable is hard to implement in reality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106724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Example, three bundles.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870280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Rigid gang reserves a whole block for the three bundles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Bundled scheduling creates three individual rigid bundles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Limited-Preemptive creates three individual moldable bundles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279904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75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Introduced in high-performance computing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Real-time: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Fixed-priority is not predictable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Fully-preemptive solutions: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Optimal scheduler for rigid gang but high number of preemptions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Moldable scheduler using moldable property to match deadlines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Bundled scheduling: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Precedence constraints modelled as a succession of bundles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LP definition  comes from here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What are the problems that we want to solve?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Gang scheduling works best in non-preemptive solutions but no-one else has worked on that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Rigid and moldable models have overhead when using precedence constraints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There are no good moldable schedulers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214006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15941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B0F26-C018-4475-8D5C-D38546A768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1122363"/>
            <a:ext cx="105156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20C3C9-E80E-4018-862E-DFB3C6F5DA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3602038"/>
            <a:ext cx="105156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E31EC9-AEA9-4B21-8C93-C0652A0ABF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38A22E1-EB92-4D54-BACA-04AA8A92E613}" type="datetime1">
              <a:rPr lang="en-GB" smtClean="0"/>
              <a:t>03/06/2020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C056A6-F03B-486B-9384-5438F28F10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BB6616-4D13-4823-A047-747DD71B8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565F0C3-D9E9-4961-A3A4-87F2116D4289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88574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13BB01-B048-446F-8BEE-C07156F28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A8E65C-5860-4424-AE89-3F6DBD5988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5D628A-7F7E-4580-A1EE-64CAE20665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BBACEA-79DB-4B06-B53C-1515C6E9AA2A}" type="datetime1">
              <a:rPr lang="en-GB" smtClean="0"/>
              <a:t>03/06/2020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1E5580-58FE-43BE-B895-CA3E687577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3DC36F-B23F-4B27-9039-852F535288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362895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F08473C-BE99-411A-83AD-5B1DFB65CA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74473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F8ADB4E-125B-42BD-B566-03D639C010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74473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698456-E8FC-4ADC-8BEA-5FBDE7930E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2A314-3A0B-49C4-ADB0-F8BBA4139E56}" type="datetime1">
              <a:rPr lang="en-GB" smtClean="0"/>
              <a:t>03/06/2020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4B0067-5992-46B9-8A1E-65391BF980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31E721-8B08-43CD-8518-0CF29AD1D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583699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3DE55-9F76-49FE-86BD-1E8B88766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B8DBB0-1C2F-494B-9ED8-22218757F0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A47E90-2CDC-4088-A8E5-5B2BBFE2C1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0987B-0079-4EE9-8A70-14597C3743BC}" type="datetime1">
              <a:rPr lang="en-GB" smtClean="0"/>
              <a:t>03/06/2020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DAD877-73B1-4111-9DBF-128F450DDC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D07D27-5153-422E-9618-B9A5079FA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441066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2C87D-B880-4ADC-9124-17E79F7C05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1DECED-6865-4FD7-BB30-426F238CFA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1125AF-0E82-462A-AB18-7ACDD06A9E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36FE2-9B88-4810-AC3E-E01CD02C2930}" type="datetime1">
              <a:rPr lang="en-GB" smtClean="0"/>
              <a:t>03/06/2020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15A38D-B0F1-4A35-BBF0-84603F5EE4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9E72C-AFBB-463F-B3B8-897E77502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065348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0F30C-D9EF-417A-BB30-C0B601FB01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73EA1D-39E1-4785-8201-0961743FEC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559301"/>
            <a:ext cx="5181600" cy="45256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6CD81D-F987-43E1-AC04-2BFEFFE04B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559301"/>
            <a:ext cx="5181600" cy="45256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A62BAA-AFFB-4046-94FC-A09C776F7C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368621-535E-44A6-A126-3F2534EA9A7B}" type="datetime1">
              <a:rPr lang="en-GB" smtClean="0"/>
              <a:t>03/06/2020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1151EF-F1F8-4ADF-959C-C8EF498A70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A413FE-70D7-470C-8DC9-4BA3847F2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270411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CC267-B81A-4C16-9004-87C3882B1A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F34182-1CD1-40F5-90BF-E8F9CDD3CA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B72BB1-CEE4-4E26-8222-1FC52BCA67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7"/>
            <a:ext cx="5157787" cy="35715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965AB69-5642-487F-9997-20B7F2C321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8DEA59-EB79-43FA-904D-D27398644C1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1" y="2505077"/>
            <a:ext cx="5183188" cy="35715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23C2370-C2D2-4438-90C7-050F3B5143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F5B32-CFB7-415D-9B96-9BE2AE3D1AAC}" type="datetime1">
              <a:rPr lang="en-GB" smtClean="0"/>
              <a:t>03/06/2020</a:t>
            </a:fld>
            <a:endParaRPr lang="en-GB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3C77980-2559-4526-8EE5-3238452BB3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A08436-8756-4349-9068-BEE3BD157C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528202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52BA4-F3ED-457B-AA83-F384104BB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AB5F60B-AC3F-4751-9F55-421333925D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51E27-F50C-4FD5-A040-64C12EA57AB4}" type="datetime1">
              <a:rPr lang="en-GB" smtClean="0"/>
              <a:t>03/06/2020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332F97-A202-4A47-A827-0FFA2B66B5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AC9CBC-A98D-48FC-B0E9-3649E8184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973796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16AFF6-E170-4FB6-8215-E7848DAE4A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0DBC3F-8614-44B4-9683-36A45BFFB7A1}" type="datetime1">
              <a:rPr lang="en-GB" smtClean="0"/>
              <a:t>03/06/2020</a:t>
            </a:fld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404BEC0-D301-4E8D-94B6-66BFACB9D8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DDD39B-ACC9-4BE5-809C-0D27E799B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357928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15DCB2-6C57-4AE3-B3BB-390832D867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58C0D1-D794-4975-9F3C-C648CDF04E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2A1876-7E30-4830-8465-8C5824ECBE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6A4FF7-E52B-4408-AE09-8519152BFB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91C06-D056-41B0-9F5F-5E90B83401B6}" type="datetime1">
              <a:rPr lang="en-GB" smtClean="0"/>
              <a:t>03/06/2020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9C2A34-DEA4-4413-9660-F204588DDC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E2AEC1-AA5A-45AB-A580-859BE5F8EF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789093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527212-D3D5-4E17-A2C0-D17F4C079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6F5672D-5E2D-4B29-95E2-049C8F57D24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544F36-3489-4D6F-B147-9160D37FE7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40233F-A86A-4775-BDFA-70A392D36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BFB93-9673-43A0-BDFE-39DE919D7FF9}" type="datetime1">
              <a:rPr lang="en-GB" smtClean="0"/>
              <a:t>03/06/2020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F2DFFC-202E-4369-80FE-B7AF6CA595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CFED85-59B0-4EC4-894D-5395D2AE0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681874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7334E3F-BD1F-44E6-BCA5-BD99406F48FD}"/>
              </a:ext>
            </a:extLst>
          </p:cNvPr>
          <p:cNvSpPr/>
          <p:nvPr userDrawn="1"/>
        </p:nvSpPr>
        <p:spPr>
          <a:xfrm>
            <a:off x="0" y="6222112"/>
            <a:ext cx="12192000" cy="635888"/>
          </a:xfrm>
          <a:prstGeom prst="rect">
            <a:avLst/>
          </a:prstGeom>
          <a:solidFill>
            <a:srgbClr val="00A6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C5C9A93-EF6B-4541-9DBB-D2AE7161C5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14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8AABDD-2E86-447A-B64F-7A14EFE485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596046"/>
            <a:ext cx="10515600" cy="44811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1D195E-7E07-4EC9-903C-2E5BCD7515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260765" y="6356352"/>
            <a:ext cx="23206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1D06A54C-354E-461C-AA7A-CD74CDD91362}" type="datetime1">
              <a:rPr lang="en-GB" smtClean="0"/>
              <a:pPr/>
              <a:t>03/06/2020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BDB2F7-7243-4BF2-9A01-C783DB22E4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FAAA29-7895-46B9-80FE-F3E9AEFC4F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1" y="6356352"/>
            <a:ext cx="222957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bg1"/>
                </a:solidFill>
              </a:defRPr>
            </a:lvl1pPr>
          </a:lstStyle>
          <a:p>
            <a:fld id="{6565F0C3-D9E9-4961-A3A4-87F2116D4289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B61E1CA-B643-4090-86EE-39CE194CEA07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lum/>
            <a:alphaModFix/>
          </a:blip>
          <a:srcRect r="47852"/>
          <a:stretch>
            <a:fillRect/>
          </a:stretch>
        </p:blipFill>
        <p:spPr>
          <a:xfrm>
            <a:off x="10840179" y="6224400"/>
            <a:ext cx="1260000" cy="6336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C7729B6-988A-4F71-9D88-D528542FBFD6}"/>
              </a:ext>
            </a:extLst>
          </p:cNvPr>
          <p:cNvSpPr txBox="1"/>
          <p:nvPr userDrawn="1"/>
        </p:nvSpPr>
        <p:spPr>
          <a:xfrm>
            <a:off x="133005" y="6264910"/>
            <a:ext cx="11277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150" sz="1400">
                <a:solidFill>
                  <a:schemeClr val="bg1"/>
                </a:solidFill>
              </a:rPr>
              <a:t>J</a:t>
            </a:r>
            <a:r>
              <a:rPr lang="en-GB" sz="1400" dirty="0">
                <a:solidFill>
                  <a:schemeClr val="bg1"/>
                </a:solidFill>
              </a:rPr>
              <a:t>o</a:t>
            </a:r>
            <a:r>
              <a:rPr lang="en-150" sz="1400">
                <a:solidFill>
                  <a:schemeClr val="bg1"/>
                </a:solidFill>
              </a:rPr>
              <a:t>a</a:t>
            </a:r>
            <a:r>
              <a:rPr lang="en-GB" sz="1400" dirty="0">
                <a:solidFill>
                  <a:schemeClr val="bg1"/>
                </a:solidFill>
              </a:rPr>
              <a:t>n</a:t>
            </a:r>
            <a:endParaRPr lang="en-150" sz="1400">
              <a:solidFill>
                <a:schemeClr val="bg1"/>
              </a:solidFill>
            </a:endParaRPr>
          </a:p>
          <a:p>
            <a:r>
              <a:rPr lang="en-GB" sz="1400" dirty="0">
                <a:solidFill>
                  <a:schemeClr val="bg1"/>
                </a:solidFill>
              </a:rPr>
              <a:t>M</a:t>
            </a:r>
            <a:r>
              <a:rPr lang="en-150" sz="1400">
                <a:solidFill>
                  <a:schemeClr val="bg1"/>
                </a:solidFill>
              </a:rPr>
              <a:t>a</a:t>
            </a:r>
            <a:r>
              <a:rPr lang="en-GB" sz="1400" dirty="0">
                <a:solidFill>
                  <a:schemeClr val="bg1"/>
                </a:solidFill>
              </a:rPr>
              <a:t>r</a:t>
            </a:r>
            <a:r>
              <a:rPr lang="en-150" sz="1400">
                <a:solidFill>
                  <a:schemeClr val="bg1"/>
                </a:solidFill>
              </a:rPr>
              <a:t>c</a:t>
            </a:r>
            <a:r>
              <a:rPr lang="en-GB" sz="1400" dirty="0">
                <a:solidFill>
                  <a:schemeClr val="bg1"/>
                </a:solidFill>
              </a:rPr>
              <a:t>è</a:t>
            </a:r>
            <a:r>
              <a:rPr lang="en-150" sz="1400">
                <a:solidFill>
                  <a:schemeClr val="bg1"/>
                </a:solidFill>
              </a:rPr>
              <a:t> </a:t>
            </a:r>
            <a:r>
              <a:rPr lang="en-GB" sz="1400" dirty="0">
                <a:solidFill>
                  <a:schemeClr val="bg1"/>
                </a:solidFill>
              </a:rPr>
              <a:t>i</a:t>
            </a:r>
            <a:r>
              <a:rPr lang="en-150" sz="1400">
                <a:solidFill>
                  <a:schemeClr val="bg1"/>
                </a:solidFill>
              </a:rPr>
              <a:t> </a:t>
            </a:r>
            <a:r>
              <a:rPr lang="en-GB" sz="1400" dirty="0">
                <a:solidFill>
                  <a:schemeClr val="bg1"/>
                </a:solidFill>
              </a:rPr>
              <a:t>I</a:t>
            </a:r>
            <a:r>
              <a:rPr lang="en-150" sz="1400">
                <a:solidFill>
                  <a:schemeClr val="bg1"/>
                </a:solidFill>
              </a:rPr>
              <a:t>g</a:t>
            </a:r>
            <a:r>
              <a:rPr lang="en-GB" sz="1400" dirty="0">
                <a:solidFill>
                  <a:schemeClr val="bg1"/>
                </a:solidFill>
              </a:rPr>
              <a:t>u</a:t>
            </a:r>
            <a:r>
              <a:rPr lang="en-150" sz="1400">
                <a:solidFill>
                  <a:schemeClr val="bg1"/>
                </a:solidFill>
              </a:rPr>
              <a:t>a</a:t>
            </a:r>
            <a:r>
              <a:rPr lang="en-GB" sz="1400" dirty="0">
                <a:solidFill>
                  <a:schemeClr val="bg1"/>
                </a:solidFill>
              </a:rPr>
              <a:t>l</a:t>
            </a:r>
          </a:p>
        </p:txBody>
      </p:sp>
    </p:spTree>
    <p:extLst>
      <p:ext uri="{BB962C8B-B14F-4D97-AF65-F5344CB8AC3E}">
        <p14:creationId xmlns:p14="http://schemas.microsoft.com/office/powerpoint/2010/main" val="40162693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00A6D6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Clr>
          <a:srgbClr val="00A6D6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Clr>
          <a:srgbClr val="00A6D6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Clr>
          <a:srgbClr val="00A6D6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Clr>
          <a:srgbClr val="00A6D6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Clr>
          <a:srgbClr val="00A6D6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2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12" Type="http://schemas.openxmlformats.org/officeDocument/2006/relationships/image" Target="../media/image512.png"/><Relationship Id="rId17" Type="http://schemas.openxmlformats.org/officeDocument/2006/relationships/image" Target="../media/image56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11" Type="http://schemas.openxmlformats.org/officeDocument/2006/relationships/image" Target="../media/image520.png"/><Relationship Id="rId5" Type="http://schemas.openxmlformats.org/officeDocument/2006/relationships/image" Target="../media/image49.png"/><Relationship Id="rId15" Type="http://schemas.openxmlformats.org/officeDocument/2006/relationships/image" Target="../media/image54.png"/><Relationship Id="rId10" Type="http://schemas.openxmlformats.org/officeDocument/2006/relationships/image" Target="../media/image510.png"/><Relationship Id="rId4" Type="http://schemas.openxmlformats.org/officeDocument/2006/relationships/image" Target="../media/image48.png"/><Relationship Id="rId9" Type="http://schemas.openxmlformats.org/officeDocument/2006/relationships/image" Target="../media/image500.png"/><Relationship Id="rId14" Type="http://schemas.openxmlformats.org/officeDocument/2006/relationships/image" Target="../media/image5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660.png"/><Relationship Id="rId18" Type="http://schemas.openxmlformats.org/officeDocument/2006/relationships/image" Target="../media/image56.png"/><Relationship Id="rId3" Type="http://schemas.openxmlformats.org/officeDocument/2006/relationships/image" Target="../media/image47.png"/><Relationship Id="rId7" Type="http://schemas.openxmlformats.org/officeDocument/2006/relationships/image" Target="../media/image60.png"/><Relationship Id="rId12" Type="http://schemas.openxmlformats.org/officeDocument/2006/relationships/image" Target="../media/image650.png"/><Relationship Id="rId17" Type="http://schemas.openxmlformats.org/officeDocument/2006/relationships/image" Target="../media/image55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11" Type="http://schemas.openxmlformats.org/officeDocument/2006/relationships/image" Target="../media/image640.png"/><Relationship Id="rId5" Type="http://schemas.openxmlformats.org/officeDocument/2006/relationships/image" Target="../media/image58.png"/><Relationship Id="rId15" Type="http://schemas.openxmlformats.org/officeDocument/2006/relationships/image" Target="../media/image53.png"/><Relationship Id="rId4" Type="http://schemas.openxmlformats.org/officeDocument/2006/relationships/image" Target="../media/image57.png"/><Relationship Id="rId9" Type="http://schemas.openxmlformats.org/officeDocument/2006/relationships/image" Target="../media/image62.png"/><Relationship Id="rId14" Type="http://schemas.openxmlformats.org/officeDocument/2006/relationships/image" Target="../media/image52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1.png"/><Relationship Id="rId13" Type="http://schemas.openxmlformats.org/officeDocument/2006/relationships/image" Target="../media/image501.png"/><Relationship Id="rId3" Type="http://schemas.openxmlformats.org/officeDocument/2006/relationships/image" Target="../media/image400.png"/><Relationship Id="rId7" Type="http://schemas.openxmlformats.org/officeDocument/2006/relationships/image" Target="../media/image441.png"/><Relationship Id="rId12" Type="http://schemas.openxmlformats.org/officeDocument/2006/relationships/image" Target="../media/image490.png"/><Relationship Id="rId2" Type="http://schemas.openxmlformats.org/officeDocument/2006/relationships/image" Target="../media/image330.png"/><Relationship Id="rId16" Type="http://schemas.openxmlformats.org/officeDocument/2006/relationships/image" Target="../media/image5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0.png"/><Relationship Id="rId11" Type="http://schemas.openxmlformats.org/officeDocument/2006/relationships/image" Target="../media/image480.png"/><Relationship Id="rId5" Type="http://schemas.openxmlformats.org/officeDocument/2006/relationships/image" Target="../media/image420.png"/><Relationship Id="rId15" Type="http://schemas.openxmlformats.org/officeDocument/2006/relationships/image" Target="../media/image521.png"/><Relationship Id="rId10" Type="http://schemas.openxmlformats.org/officeDocument/2006/relationships/image" Target="../media/image470.png"/><Relationship Id="rId4" Type="http://schemas.openxmlformats.org/officeDocument/2006/relationships/image" Target="../media/image410.png"/><Relationship Id="rId9" Type="http://schemas.openxmlformats.org/officeDocument/2006/relationships/image" Target="../media/image460.png"/><Relationship Id="rId14" Type="http://schemas.openxmlformats.org/officeDocument/2006/relationships/image" Target="../media/image511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74.png"/><Relationship Id="rId18" Type="http://schemas.openxmlformats.org/officeDocument/2006/relationships/image" Target="../media/image79.png"/><Relationship Id="rId3" Type="http://schemas.openxmlformats.org/officeDocument/2006/relationships/image" Target="../media/image65.png"/><Relationship Id="rId21" Type="http://schemas.openxmlformats.org/officeDocument/2006/relationships/image" Target="../media/image210.png"/><Relationship Id="rId7" Type="http://schemas.openxmlformats.org/officeDocument/2006/relationships/image" Target="../media/image69.png"/><Relationship Id="rId12" Type="http://schemas.openxmlformats.org/officeDocument/2006/relationships/image" Target="../media/image130.png"/><Relationship Id="rId17" Type="http://schemas.openxmlformats.org/officeDocument/2006/relationships/image" Target="../media/image78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77.png"/><Relationship Id="rId20" Type="http://schemas.openxmlformats.org/officeDocument/2006/relationships/image" Target="../media/image2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11" Type="http://schemas.openxmlformats.org/officeDocument/2006/relationships/image" Target="../media/image73.png"/><Relationship Id="rId5" Type="http://schemas.openxmlformats.org/officeDocument/2006/relationships/image" Target="../media/image67.png"/><Relationship Id="rId15" Type="http://schemas.openxmlformats.org/officeDocument/2006/relationships/image" Target="../media/image76.png"/><Relationship Id="rId23" Type="http://schemas.openxmlformats.org/officeDocument/2006/relationships/image" Target="../media/image230.png"/><Relationship Id="rId10" Type="http://schemas.openxmlformats.org/officeDocument/2006/relationships/image" Target="../media/image72.png"/><Relationship Id="rId19" Type="http://schemas.openxmlformats.org/officeDocument/2006/relationships/image" Target="../media/image180.png"/><Relationship Id="rId4" Type="http://schemas.openxmlformats.org/officeDocument/2006/relationships/image" Target="../media/image66.png"/><Relationship Id="rId9" Type="http://schemas.openxmlformats.org/officeDocument/2006/relationships/image" Target="../media/image71.png"/><Relationship Id="rId14" Type="http://schemas.openxmlformats.org/officeDocument/2006/relationships/image" Target="../media/image75.png"/><Relationship Id="rId22" Type="http://schemas.openxmlformats.org/officeDocument/2006/relationships/image" Target="../media/image22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7" Type="http://schemas.openxmlformats.org/officeDocument/2006/relationships/hyperlink" Target="https://bricks.stackexchange.com/questions/1432/how-to-build-bridge-using-4-5-12v-train-rails-from-1969-lego-brochure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0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0.png"/><Relationship Id="rId3" Type="http://schemas.openxmlformats.org/officeDocument/2006/relationships/image" Target="../media/image24.png"/><Relationship Id="rId7" Type="http://schemas.openxmlformats.org/officeDocument/2006/relationships/image" Target="../media/image26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30.png"/><Relationship Id="rId5" Type="http://schemas.openxmlformats.org/officeDocument/2006/relationships/image" Target="../media/image26.png"/><Relationship Id="rId10" Type="http://schemas.openxmlformats.org/officeDocument/2006/relationships/image" Target="../media/image29.png"/><Relationship Id="rId4" Type="http://schemas.openxmlformats.org/officeDocument/2006/relationships/image" Target="../media/image25.png"/><Relationship Id="rId9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77C53-EBEA-4664-8702-AA18DE2C15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noProof="0" dirty="0"/>
              <a:t>Schedulability analysis of limited-preemptive </a:t>
            </a:r>
            <a:r>
              <a:rPr lang="en-GB" dirty="0"/>
              <a:t>m</a:t>
            </a:r>
            <a:r>
              <a:rPr lang="en-150" noProof="0" dirty="0"/>
              <a:t>o</a:t>
            </a:r>
            <a:r>
              <a:rPr lang="en-GB" noProof="0" dirty="0"/>
              <a:t>l</a:t>
            </a:r>
            <a:r>
              <a:rPr lang="en-150" noProof="0" dirty="0"/>
              <a:t>d</a:t>
            </a:r>
            <a:r>
              <a:rPr lang="en-GB" noProof="0" dirty="0"/>
              <a:t>a</a:t>
            </a:r>
            <a:r>
              <a:rPr lang="en-150" noProof="0" dirty="0"/>
              <a:t>b</a:t>
            </a:r>
            <a:r>
              <a:rPr lang="en-GB" noProof="0" dirty="0"/>
              <a:t>l</a:t>
            </a:r>
            <a:r>
              <a:rPr lang="en-150" noProof="0" dirty="0"/>
              <a:t>e</a:t>
            </a:r>
            <a:r>
              <a:rPr lang="en-GB" noProof="0" dirty="0"/>
              <a:t> gang </a:t>
            </a:r>
            <a:r>
              <a:rPr lang="en-GB" dirty="0"/>
              <a:t>t</a:t>
            </a:r>
            <a:r>
              <a:rPr lang="en-GB" noProof="0" dirty="0"/>
              <a:t>asks</a:t>
            </a:r>
            <a:endParaRPr lang="en-GB" b="1" noProof="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FE3B9B-6215-43CC-87C3-A955B632325E}"/>
              </a:ext>
            </a:extLst>
          </p:cNvPr>
          <p:cNvSpPr txBox="1"/>
          <p:nvPr/>
        </p:nvSpPr>
        <p:spPr>
          <a:xfrm>
            <a:off x="4057477" y="5747350"/>
            <a:ext cx="40770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3</a:t>
            </a:r>
            <a:r>
              <a:rPr lang="en-GB" baseline="30000" dirty="0"/>
              <a:t>rd</a:t>
            </a:r>
            <a:r>
              <a:rPr lang="en-GB" dirty="0"/>
              <a:t> of June</a:t>
            </a:r>
            <a:r>
              <a:rPr lang="en-150" dirty="0"/>
              <a:t>, 2020</a:t>
            </a:r>
            <a:endParaRPr lang="en-GB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40D7EC06-78C5-4612-BDC9-60717D381D56}"/>
              </a:ext>
            </a:extLst>
          </p:cNvPr>
          <p:cNvSpPr txBox="1">
            <a:spLocks/>
          </p:cNvSpPr>
          <p:nvPr/>
        </p:nvSpPr>
        <p:spPr>
          <a:xfrm>
            <a:off x="7991912" y="3777179"/>
            <a:ext cx="2562139" cy="399511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A6D6"/>
              </a:buClr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dirty="0"/>
              <a:t>Geoffrey Nelissen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75484DE7-4255-4220-AEE5-E46B6C12CE63}"/>
              </a:ext>
            </a:extLst>
          </p:cNvPr>
          <p:cNvSpPr txBox="1">
            <a:spLocks/>
          </p:cNvSpPr>
          <p:nvPr/>
        </p:nvSpPr>
        <p:spPr>
          <a:xfrm>
            <a:off x="7991913" y="4211660"/>
            <a:ext cx="2562139" cy="399511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A6D6"/>
              </a:buClr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dirty="0"/>
              <a:t>Mitra Nasri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1D54808-BE4F-46C9-903F-9981A57E2434}"/>
              </a:ext>
            </a:extLst>
          </p:cNvPr>
          <p:cNvGrpSpPr/>
          <p:nvPr/>
        </p:nvGrpSpPr>
        <p:grpSpPr>
          <a:xfrm>
            <a:off x="1126396" y="3601613"/>
            <a:ext cx="2562139" cy="837577"/>
            <a:chOff x="2252792" y="3601191"/>
            <a:chExt cx="2562139" cy="837577"/>
          </a:xfrm>
        </p:grpSpPr>
        <p:sp>
          <p:nvSpPr>
            <p:cNvPr id="8" name="Subtitle 2">
              <a:extLst>
                <a:ext uri="{FF2B5EF4-FFF2-40B4-BE49-F238E27FC236}">
                  <a16:creationId xmlns:a16="http://schemas.microsoft.com/office/drawing/2014/main" id="{303CF2CC-A6AE-4A40-9685-613E4A3C224C}"/>
                </a:ext>
              </a:extLst>
            </p:cNvPr>
            <p:cNvSpPr txBox="1">
              <a:spLocks/>
            </p:cNvSpPr>
            <p:nvPr/>
          </p:nvSpPr>
          <p:spPr>
            <a:xfrm>
              <a:off x="2252792" y="3601191"/>
              <a:ext cx="2562139" cy="399511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lnSpcReduction="10000"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rgbClr val="00A6D6"/>
                </a:buClr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A6D6"/>
                </a:buClr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A6D6"/>
                </a:buClr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A6D6"/>
                </a:buClr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A6D6"/>
                </a:buClr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150" dirty="0"/>
                <a:t>Joan Marcè i Igual</a:t>
              </a:r>
              <a:endParaRPr lang="en-GB" dirty="0"/>
            </a:p>
          </p:txBody>
        </p:sp>
        <p:pic>
          <p:nvPicPr>
            <p:cNvPr id="9" name="Picture 8" descr="A picture containing clock&#10;&#10;Description automatically generated">
              <a:extLst>
                <a:ext uri="{FF2B5EF4-FFF2-40B4-BE49-F238E27FC236}">
                  <a16:creationId xmlns:a16="http://schemas.microsoft.com/office/drawing/2014/main" id="{6FB814C4-0B1A-4F92-9A25-63F1FE3666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29436" y="3980968"/>
              <a:ext cx="1208852" cy="457800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71932CA7-2A3D-4DB8-A419-298BDC4F3B92}"/>
              </a:ext>
            </a:extLst>
          </p:cNvPr>
          <p:cNvSpPr txBox="1"/>
          <p:nvPr/>
        </p:nvSpPr>
        <p:spPr>
          <a:xfrm>
            <a:off x="6096000" y="3777179"/>
            <a:ext cx="1895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Daily Supervisor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569EE60-F1D3-4453-95A4-33E271149A1C}"/>
              </a:ext>
            </a:extLst>
          </p:cNvPr>
          <p:cNvSpPr txBox="1"/>
          <p:nvPr/>
        </p:nvSpPr>
        <p:spPr>
          <a:xfrm>
            <a:off x="6096000" y="4211660"/>
            <a:ext cx="1895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Co-supervisor</a:t>
            </a:r>
          </a:p>
        </p:txBody>
      </p:sp>
    </p:spTree>
    <p:extLst>
      <p:ext uri="{BB962C8B-B14F-4D97-AF65-F5344CB8AC3E}">
        <p14:creationId xmlns:p14="http://schemas.microsoft.com/office/powerpoint/2010/main" val="22971387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2AD00-8EE4-4735-BEDE-BEB1F93D6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Previous work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40137C-F653-40C2-B18A-E7333D555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10</a:t>
            </a:fld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4BDFA7-9760-4F17-BA63-549C8364FEE0}"/>
              </a:ext>
            </a:extLst>
          </p:cNvPr>
          <p:cNvSpPr txBox="1"/>
          <p:nvPr/>
        </p:nvSpPr>
        <p:spPr>
          <a:xfrm>
            <a:off x="1965435" y="6230227"/>
            <a:ext cx="18603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150" sz="1600" baseline="30000" dirty="0">
                <a:solidFill>
                  <a:srgbClr val="FFFFFF"/>
                </a:solidFill>
                <a:latin typeface="+mj-lt"/>
                <a:ea typeface="Noto Sans CJK SC" pitchFamily="2"/>
                <a:cs typeface="Arial" panose="020B0604020202020204" pitchFamily="34" charset="0"/>
              </a:rPr>
              <a:t>[1]</a:t>
            </a:r>
            <a:r>
              <a:rPr lang="en-GB" sz="1600" dirty="0">
                <a:solidFill>
                  <a:srgbClr val="FFFFFF"/>
                </a:solidFill>
                <a:latin typeface="+mj-lt"/>
                <a:ea typeface="Noto Sans CJK SC" pitchFamily="2"/>
                <a:cs typeface="Arial" panose="020B0604020202020204" pitchFamily="34" charset="0"/>
              </a:rPr>
              <a:t>Ousterhout, 1982</a:t>
            </a:r>
            <a:endParaRPr lang="en-GB" sz="1600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77CB406-3919-47F1-9CDC-EA2140840398}"/>
              </a:ext>
            </a:extLst>
          </p:cNvPr>
          <p:cNvSpPr/>
          <p:nvPr/>
        </p:nvSpPr>
        <p:spPr>
          <a:xfrm>
            <a:off x="1965435" y="6538914"/>
            <a:ext cx="22339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150" sz="1600" baseline="300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[</a:t>
            </a:r>
            <a:r>
              <a:rPr lang="en-GB" sz="1600" baseline="300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2</a:t>
            </a:r>
            <a:r>
              <a:rPr lang="en-150" sz="1600" baseline="300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]</a:t>
            </a:r>
            <a:r>
              <a:rPr lang="en-GB" sz="16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Goossens et al., 2010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0DA36A-725C-4698-8AB5-96B138DAB20A}"/>
              </a:ext>
            </a:extLst>
          </p:cNvPr>
          <p:cNvSpPr txBox="1"/>
          <p:nvPr/>
        </p:nvSpPr>
        <p:spPr>
          <a:xfrm>
            <a:off x="4196159" y="6538914"/>
            <a:ext cx="22339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600" baseline="30000">
                <a:solidFill>
                  <a:srgbClr val="FFFFFF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GB" dirty="0"/>
              <a:t>[4]</a:t>
            </a:r>
            <a:r>
              <a:rPr lang="en-GB" baseline="0" dirty="0"/>
              <a:t>Goossens et al., 2016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BD7AEE6-C2FA-4ABD-9DE7-114CBD552E90}"/>
              </a:ext>
            </a:extLst>
          </p:cNvPr>
          <p:cNvSpPr/>
          <p:nvPr/>
        </p:nvSpPr>
        <p:spPr>
          <a:xfrm>
            <a:off x="6340924" y="6230227"/>
            <a:ext cx="20381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aseline="300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[5]</a:t>
            </a:r>
            <a:r>
              <a:rPr lang="en-GB" sz="16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Berten et al., 2011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FFF24B-35D8-48F6-818C-9193A34561FB}"/>
              </a:ext>
            </a:extLst>
          </p:cNvPr>
          <p:cNvSpPr txBox="1"/>
          <p:nvPr/>
        </p:nvSpPr>
        <p:spPr>
          <a:xfrm>
            <a:off x="3889248" y="1287782"/>
            <a:ext cx="4413504" cy="1021590"/>
          </a:xfrm>
          <a:prstGeom prst="roundRect">
            <a:avLst>
              <a:gd name="adj" fmla="val 29456"/>
            </a:avLst>
          </a:prstGeom>
          <a:solidFill>
            <a:srgbClr val="42BBD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GB" sz="2400" dirty="0"/>
              <a:t>Introduced in high-performance computing in 1982</a:t>
            </a:r>
            <a:r>
              <a:rPr lang="en-GB" sz="2400" baseline="30000" dirty="0"/>
              <a:t>[1]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8311C87-8C18-447C-A71D-EDE743B52E17}"/>
              </a:ext>
            </a:extLst>
          </p:cNvPr>
          <p:cNvSpPr/>
          <p:nvPr/>
        </p:nvSpPr>
        <p:spPr>
          <a:xfrm>
            <a:off x="4196159" y="6230227"/>
            <a:ext cx="20381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aseline="300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[3]</a:t>
            </a:r>
            <a:r>
              <a:rPr lang="en-GB" sz="16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Kato et al., 2009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09E8511-C113-4423-8E7E-4C1DADE55401}"/>
              </a:ext>
            </a:extLst>
          </p:cNvPr>
          <p:cNvGrpSpPr/>
          <p:nvPr/>
        </p:nvGrpSpPr>
        <p:grpSpPr>
          <a:xfrm>
            <a:off x="791094" y="2594147"/>
            <a:ext cx="5160365" cy="3371453"/>
            <a:chOff x="908939" y="2594147"/>
            <a:chExt cx="5160365" cy="3371453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A9E025A8-1145-46D9-A00C-1875392961F5}"/>
                </a:ext>
              </a:extLst>
            </p:cNvPr>
            <p:cNvSpPr/>
            <p:nvPr/>
          </p:nvSpPr>
          <p:spPr>
            <a:xfrm>
              <a:off x="908939" y="2594147"/>
              <a:ext cx="5160364" cy="2240670"/>
            </a:xfrm>
            <a:prstGeom prst="roundRect">
              <a:avLst>
                <a:gd name="adj" fmla="val 13402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0F9B6196-EB25-4684-96AE-5C8E99B2A5B7}"/>
                </a:ext>
              </a:extLst>
            </p:cNvPr>
            <p:cNvSpPr/>
            <p:nvPr/>
          </p:nvSpPr>
          <p:spPr>
            <a:xfrm>
              <a:off x="908940" y="3133070"/>
              <a:ext cx="5160364" cy="2832530"/>
            </a:xfrm>
            <a:prstGeom prst="roundRect">
              <a:avLst>
                <a:gd name="adj" fmla="val 9888"/>
              </a:avLst>
            </a:prstGeom>
            <a:solidFill>
              <a:srgbClr val="D1EFF7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4DE7E9F-F284-4C25-909D-50A9F23070B4}"/>
                </a:ext>
              </a:extLst>
            </p:cNvPr>
            <p:cNvSpPr txBox="1"/>
            <p:nvPr/>
          </p:nvSpPr>
          <p:spPr>
            <a:xfrm>
              <a:off x="1764485" y="2632741"/>
              <a:ext cx="3449273" cy="510778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GB" sz="2400" dirty="0">
                  <a:solidFill>
                    <a:schemeClr val="bg1"/>
                  </a:solidFill>
                </a:rPr>
                <a:t>Preemptive solutions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6B6F111-85DB-49E7-B6B0-DF68E439926E}"/>
              </a:ext>
            </a:extLst>
          </p:cNvPr>
          <p:cNvGrpSpPr/>
          <p:nvPr/>
        </p:nvGrpSpPr>
        <p:grpSpPr>
          <a:xfrm>
            <a:off x="1080179" y="4608591"/>
            <a:ext cx="4625020" cy="1128193"/>
            <a:chOff x="1198024" y="4608591"/>
            <a:chExt cx="4625020" cy="1128193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05D5A53-BAFB-43EA-9DE1-344EA3EC4772}"/>
                </a:ext>
              </a:extLst>
            </p:cNvPr>
            <p:cNvSpPr txBox="1"/>
            <p:nvPr/>
          </p:nvSpPr>
          <p:spPr>
            <a:xfrm>
              <a:off x="1307592" y="4608591"/>
              <a:ext cx="20391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000" dirty="0"/>
                <a:t>Schedulers</a:t>
              </a:r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4B7033BE-976B-4A09-8D73-B4DB84AB3809}"/>
                </a:ext>
              </a:extLst>
            </p:cNvPr>
            <p:cNvSpPr/>
            <p:nvPr/>
          </p:nvSpPr>
          <p:spPr>
            <a:xfrm>
              <a:off x="1198024" y="5006498"/>
              <a:ext cx="4625020" cy="730286"/>
            </a:xfrm>
            <a:prstGeom prst="roundRect">
              <a:avLst/>
            </a:prstGeom>
            <a:solidFill>
              <a:srgbClr val="42BBD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87C5676-28B8-4157-A80E-5884F14A965E}"/>
              </a:ext>
            </a:extLst>
          </p:cNvPr>
          <p:cNvGrpSpPr/>
          <p:nvPr/>
        </p:nvGrpSpPr>
        <p:grpSpPr>
          <a:xfrm>
            <a:off x="1080179" y="3283024"/>
            <a:ext cx="4625020" cy="1134755"/>
            <a:chOff x="1198024" y="3388899"/>
            <a:chExt cx="4625020" cy="1134755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C293035F-1501-4FC0-87D8-E35AED8BA7A4}"/>
                </a:ext>
              </a:extLst>
            </p:cNvPr>
            <p:cNvSpPr txBox="1"/>
            <p:nvPr/>
          </p:nvSpPr>
          <p:spPr>
            <a:xfrm>
              <a:off x="1307592" y="3388899"/>
              <a:ext cx="232497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000" dirty="0"/>
                <a:t>Schedulability tests</a:t>
              </a:r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DEFA50FA-7392-4842-A4A4-C41837B7436C}"/>
                </a:ext>
              </a:extLst>
            </p:cNvPr>
            <p:cNvSpPr/>
            <p:nvPr/>
          </p:nvSpPr>
          <p:spPr>
            <a:xfrm>
              <a:off x="1198024" y="3793368"/>
              <a:ext cx="4625020" cy="730286"/>
            </a:xfrm>
            <a:prstGeom prst="roundRect">
              <a:avLst/>
            </a:prstGeom>
            <a:solidFill>
              <a:srgbClr val="42BBD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53658762-14DA-445C-BDA3-8C6601EB67C2}"/>
              </a:ext>
            </a:extLst>
          </p:cNvPr>
          <p:cNvGrpSpPr/>
          <p:nvPr/>
        </p:nvGrpSpPr>
        <p:grpSpPr>
          <a:xfrm>
            <a:off x="6240542" y="2594147"/>
            <a:ext cx="5160364" cy="3371453"/>
            <a:chOff x="6240542" y="2594147"/>
            <a:chExt cx="5160364" cy="3371453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50EE71AF-2B54-4170-8C4B-821718DAE9A2}"/>
                </a:ext>
              </a:extLst>
            </p:cNvPr>
            <p:cNvSpPr/>
            <p:nvPr/>
          </p:nvSpPr>
          <p:spPr>
            <a:xfrm>
              <a:off x="6240542" y="2594147"/>
              <a:ext cx="5160364" cy="2240670"/>
            </a:xfrm>
            <a:prstGeom prst="roundRect">
              <a:avLst>
                <a:gd name="adj" fmla="val 13402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83B4AA2D-7AC7-4255-ABBC-7C1B3EC28F0C}"/>
                </a:ext>
              </a:extLst>
            </p:cNvPr>
            <p:cNvSpPr/>
            <p:nvPr/>
          </p:nvSpPr>
          <p:spPr>
            <a:xfrm>
              <a:off x="6240542" y="3133070"/>
              <a:ext cx="5160364" cy="2832530"/>
            </a:xfrm>
            <a:prstGeom prst="roundRect">
              <a:avLst>
                <a:gd name="adj" fmla="val 9888"/>
              </a:avLst>
            </a:prstGeom>
            <a:solidFill>
              <a:srgbClr val="D1EFF7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BDED164-6AFD-48BF-A217-5816D63E0B64}"/>
                </a:ext>
              </a:extLst>
            </p:cNvPr>
            <p:cNvSpPr txBox="1"/>
            <p:nvPr/>
          </p:nvSpPr>
          <p:spPr>
            <a:xfrm>
              <a:off x="6919115" y="2632741"/>
              <a:ext cx="3803220" cy="510778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GB" sz="2400" dirty="0">
                  <a:solidFill>
                    <a:schemeClr val="bg1"/>
                  </a:solidFill>
                </a:rPr>
                <a:t>Non-preemptive solutions</a:t>
              </a:r>
            </a:p>
          </p:txBody>
        </p:sp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47CCFF7A-50BF-4E97-BE92-6E8A653629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14400" y="3643848"/>
            <a:ext cx="2412648" cy="183347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5143D34C-618E-4093-8685-88A24CB9E4CC}"/>
              </a:ext>
            </a:extLst>
          </p:cNvPr>
          <p:cNvSpPr txBox="1"/>
          <p:nvPr/>
        </p:nvSpPr>
        <p:spPr>
          <a:xfrm>
            <a:off x="1283597" y="3706031"/>
            <a:ext cx="43078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</a:rPr>
              <a:t>Job-level fixed-priority</a:t>
            </a:r>
            <a:r>
              <a:rPr lang="en-GB" sz="2000" baseline="30000" dirty="0">
                <a:solidFill>
                  <a:schemeClr val="bg1"/>
                </a:solidFill>
              </a:rPr>
              <a:t>[2]</a:t>
            </a:r>
            <a:r>
              <a:rPr lang="en-GB" sz="2000" dirty="0">
                <a:solidFill>
                  <a:schemeClr val="bg1"/>
                </a:solidFill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</a:rPr>
              <a:t>Earliest deadline first</a:t>
            </a:r>
            <a:r>
              <a:rPr lang="en-GB" sz="2000" baseline="30000" dirty="0">
                <a:solidFill>
                  <a:schemeClr val="bg1"/>
                </a:solidFill>
              </a:rPr>
              <a:t>[3]</a:t>
            </a:r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39CEC79-31DB-4D16-9370-AB5DA2956545}"/>
              </a:ext>
            </a:extLst>
          </p:cNvPr>
          <p:cNvSpPr txBox="1"/>
          <p:nvPr/>
        </p:nvSpPr>
        <p:spPr>
          <a:xfrm>
            <a:off x="1219708" y="5045488"/>
            <a:ext cx="43078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</a:rPr>
              <a:t>Optimal for rigid gang (DP-Fair)</a:t>
            </a:r>
            <a:r>
              <a:rPr lang="en-GB" sz="2000" baseline="30000" dirty="0">
                <a:solidFill>
                  <a:schemeClr val="bg1"/>
                </a:solidFill>
              </a:rPr>
              <a:t>[4]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</a:rPr>
              <a:t>Moldable gang</a:t>
            </a:r>
            <a:r>
              <a:rPr lang="en-GB" sz="2000" baseline="30000" dirty="0">
                <a:solidFill>
                  <a:schemeClr val="bg1"/>
                </a:solidFill>
              </a:rPr>
              <a:t>[5]</a:t>
            </a:r>
          </a:p>
        </p:txBody>
      </p:sp>
    </p:spTree>
    <p:extLst>
      <p:ext uri="{BB962C8B-B14F-4D97-AF65-F5344CB8AC3E}">
        <p14:creationId xmlns:p14="http://schemas.microsoft.com/office/powerpoint/2010/main" val="648509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10" grpId="0" animBg="1"/>
      <p:bldP spid="29" grpId="0"/>
      <p:bldP spid="33" grpId="0" uiExpand="1" build="p"/>
      <p:bldP spid="39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5D59A8-BEC8-45A9-8006-AA2FD692E2E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noProof="0" dirty="0"/>
              <a:t>Our work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0A6F23-A0F0-42D4-8D10-191E659FA40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241051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70C6E-572A-41C8-A2C6-BE42B94BB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Project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88924B-E360-4C4B-A683-0F4EB1C764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spcAft>
                <a:spcPts val="3600"/>
              </a:spcAft>
              <a:buFont typeface="+mj-lt"/>
              <a:buAutoNum type="arabicPeriod"/>
            </a:pPr>
            <a:r>
              <a:rPr lang="en-GB" noProof="0" dirty="0"/>
              <a:t>Design </a:t>
            </a:r>
            <a:r>
              <a:rPr lang="en-GB" dirty="0"/>
              <a:t>an accurate </a:t>
            </a:r>
            <a:r>
              <a:rPr lang="en-GB" noProof="0" dirty="0"/>
              <a:t>schedulability </a:t>
            </a:r>
            <a:r>
              <a:rPr lang="en-GB" noProof="0" dirty="0">
                <a:solidFill>
                  <a:srgbClr val="C00000"/>
                </a:solidFill>
              </a:rPr>
              <a:t>analysis</a:t>
            </a:r>
            <a:r>
              <a:rPr lang="en-GB" noProof="0" dirty="0"/>
              <a:t> for limited-preemptive </a:t>
            </a:r>
            <a:r>
              <a:rPr lang="en-GB" noProof="0" dirty="0">
                <a:solidFill>
                  <a:srgbClr val="C00000"/>
                </a:solidFill>
              </a:rPr>
              <a:t>moldable</a:t>
            </a:r>
            <a:r>
              <a:rPr lang="en-GB" noProof="0" dirty="0"/>
              <a:t> </a:t>
            </a:r>
            <a:r>
              <a:rPr lang="en-GB" noProof="0" dirty="0">
                <a:solidFill>
                  <a:srgbClr val="C00000"/>
                </a:solidFill>
              </a:rPr>
              <a:t>gang tasks</a:t>
            </a:r>
          </a:p>
          <a:p>
            <a:pPr marL="514350" indent="-514350">
              <a:spcAft>
                <a:spcPts val="1800"/>
              </a:spcAft>
              <a:buFont typeface="+mj-lt"/>
              <a:buAutoNum type="arabicPeriod"/>
            </a:pPr>
            <a:r>
              <a:rPr lang="en-GB" noProof="0" dirty="0"/>
              <a:t>Propose a </a:t>
            </a:r>
            <a:r>
              <a:rPr lang="en-GB" noProof="0" dirty="0">
                <a:solidFill>
                  <a:srgbClr val="C00000"/>
                </a:solidFill>
              </a:rPr>
              <a:t>new scheduling algorithm </a:t>
            </a:r>
            <a:r>
              <a:rPr lang="en-GB" noProof="0" dirty="0"/>
              <a:t>to improve the schedulability of limited-preemptive </a:t>
            </a:r>
            <a:r>
              <a:rPr lang="en-GB" noProof="0" dirty="0">
                <a:solidFill>
                  <a:srgbClr val="C00000"/>
                </a:solidFill>
              </a:rPr>
              <a:t>moldable gang tasks</a:t>
            </a:r>
          </a:p>
          <a:p>
            <a:pPr lvl="1">
              <a:spcBef>
                <a:spcPts val="0"/>
              </a:spcBef>
              <a:spcAft>
                <a:spcPts val="3600"/>
              </a:spcAft>
            </a:pPr>
            <a:r>
              <a:rPr lang="en-GB" dirty="0"/>
              <a:t>Extend analysis to support this new algorithm</a:t>
            </a:r>
            <a:endParaRPr lang="en-GB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6DA1E5-3AAC-4F49-9C97-80AE97159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56890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E1833-DCF9-41A2-A9F9-9348698E71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50ABF4-E115-49BC-85EC-B678EA7A31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300000"/>
              </a:lnSpc>
            </a:pPr>
            <a:r>
              <a:rPr lang="en-GB" dirty="0"/>
              <a:t>Gang schedulability analysis</a:t>
            </a:r>
          </a:p>
          <a:p>
            <a:r>
              <a:rPr lang="en-GB" dirty="0"/>
              <a:t>New scheduling policy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A33CC8-B6F2-44D0-B0E0-CF89CDB34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795001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88140-7064-42DE-AFF2-C92FF5584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GB" dirty="0"/>
              <a:t>Schedule abstraction graph</a:t>
            </a:r>
          </a:p>
        </p:txBody>
      </p:sp>
      <p:sp>
        <p:nvSpPr>
          <p:cNvPr id="152" name="Content Placeholder 151">
            <a:extLst>
              <a:ext uri="{FF2B5EF4-FFF2-40B4-BE49-F238E27FC236}">
                <a16:creationId xmlns:a16="http://schemas.microsoft.com/office/drawing/2014/main" id="{0D236EC7-BE49-4369-B1B0-B63DC1AC1E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000" dirty="0"/>
              <a:t>It is a technique that allows:</a:t>
            </a:r>
          </a:p>
          <a:p>
            <a:pPr marL="742939" lvl="1" indent="-285750"/>
            <a:r>
              <a:rPr lang="en-GB" sz="1800" dirty="0"/>
              <a:t>Search for all possible schedules</a:t>
            </a:r>
          </a:p>
          <a:p>
            <a:pPr marL="742939" lvl="1" indent="-285750"/>
            <a:r>
              <a:rPr lang="en-GB" sz="1800" dirty="0"/>
              <a:t>Aggregate “similar” schedules</a:t>
            </a:r>
          </a:p>
          <a:p>
            <a:endParaRPr lang="en-GB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495A09-3490-4808-8CC0-378441914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6565F0C3-D9E9-4961-A3A4-87F2116D4289}" type="slidenum">
              <a:rPr lang="en-GB" smtClean="0"/>
              <a:pPr>
                <a:spcAft>
                  <a:spcPts val="600"/>
                </a:spcAft>
              </a:pPr>
              <a:t>14</a:t>
            </a:fld>
            <a:endParaRPr lang="en-GB" dirty="0"/>
          </a:p>
        </p:txBody>
      </p:sp>
      <p:grpSp>
        <p:nvGrpSpPr>
          <p:cNvPr id="74" name="Graph">
            <a:extLst>
              <a:ext uri="{FF2B5EF4-FFF2-40B4-BE49-F238E27FC236}">
                <a16:creationId xmlns:a16="http://schemas.microsoft.com/office/drawing/2014/main" id="{3BA2FF7A-456C-445E-BF40-2F4474C83F71}"/>
              </a:ext>
            </a:extLst>
          </p:cNvPr>
          <p:cNvGrpSpPr/>
          <p:nvPr/>
        </p:nvGrpSpPr>
        <p:grpSpPr>
          <a:xfrm>
            <a:off x="2443197" y="2832542"/>
            <a:ext cx="7305605" cy="3255081"/>
            <a:chOff x="923995" y="3126157"/>
            <a:chExt cx="7305605" cy="3255081"/>
          </a:xfrm>
        </p:grpSpPr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7121B604-A199-4834-82E1-0F60949034C5}"/>
                </a:ext>
              </a:extLst>
            </p:cNvPr>
            <p:cNvCxnSpPr>
              <a:stCxn id="85" idx="7"/>
              <a:endCxn id="91" idx="3"/>
            </p:cNvCxnSpPr>
            <p:nvPr/>
          </p:nvCxnSpPr>
          <p:spPr>
            <a:xfrm flipV="1">
              <a:off x="2558586" y="3257997"/>
              <a:ext cx="1748253" cy="156697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BFEF831D-D155-421E-AEA1-A75406EF3EF7}"/>
                </a:ext>
              </a:extLst>
            </p:cNvPr>
            <p:cNvCxnSpPr>
              <a:stCxn id="86" idx="7"/>
              <a:endCxn id="92" idx="3"/>
            </p:cNvCxnSpPr>
            <p:nvPr/>
          </p:nvCxnSpPr>
          <p:spPr>
            <a:xfrm flipV="1">
              <a:off x="2557021" y="4181199"/>
              <a:ext cx="1749818" cy="1553716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DF0D0EA3-63CA-4F18-8E10-290CD9D26F3C}"/>
                </a:ext>
              </a:extLst>
            </p:cNvPr>
            <p:cNvCxnSpPr>
              <a:stCxn id="86" idx="7"/>
              <a:endCxn id="97" idx="3"/>
            </p:cNvCxnSpPr>
            <p:nvPr/>
          </p:nvCxnSpPr>
          <p:spPr>
            <a:xfrm flipV="1">
              <a:off x="2557021" y="4932484"/>
              <a:ext cx="1728339" cy="802431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58BCC544-8F2D-47B3-AB98-BEC061BD09ED}"/>
                </a:ext>
              </a:extLst>
            </p:cNvPr>
            <p:cNvCxnSpPr>
              <a:stCxn id="87" idx="6"/>
              <a:endCxn id="95" idx="3"/>
            </p:cNvCxnSpPr>
            <p:nvPr/>
          </p:nvCxnSpPr>
          <p:spPr>
            <a:xfrm flipV="1">
              <a:off x="2579367" y="5836947"/>
              <a:ext cx="1709911" cy="476296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9640ED84-D78F-4312-9FDA-42246A5FE845}"/>
                </a:ext>
              </a:extLst>
            </p:cNvPr>
            <p:cNvSpPr/>
            <p:nvPr/>
          </p:nvSpPr>
          <p:spPr>
            <a:xfrm>
              <a:off x="923995" y="3144187"/>
              <a:ext cx="127744" cy="150527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14222F99-1908-4697-B762-67FF7FC26FF3}"/>
                </a:ext>
              </a:extLst>
            </p:cNvPr>
            <p:cNvCxnSpPr>
              <a:cxnSpLocks/>
              <a:stCxn id="79" idx="6"/>
              <a:endCxn id="84" idx="2"/>
            </p:cNvCxnSpPr>
            <p:nvPr/>
          </p:nvCxnSpPr>
          <p:spPr>
            <a:xfrm flipV="1">
              <a:off x="1051739" y="3212933"/>
              <a:ext cx="1386661" cy="6518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4E618324-9934-4497-B4A3-F78F9DA75BA6}"/>
                </a:ext>
              </a:extLst>
            </p:cNvPr>
            <p:cNvCxnSpPr>
              <a:stCxn id="79" idx="6"/>
              <a:endCxn id="85" idx="1"/>
            </p:cNvCxnSpPr>
            <p:nvPr/>
          </p:nvCxnSpPr>
          <p:spPr>
            <a:xfrm>
              <a:off x="1051739" y="3219451"/>
              <a:ext cx="1419161" cy="1605516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0C0AD578-E377-48E4-BDDD-098E86637112}"/>
                </a:ext>
              </a:extLst>
            </p:cNvPr>
            <p:cNvCxnSpPr>
              <a:stCxn id="79" idx="6"/>
              <a:endCxn id="87" idx="2"/>
            </p:cNvCxnSpPr>
            <p:nvPr/>
          </p:nvCxnSpPr>
          <p:spPr>
            <a:xfrm>
              <a:off x="1051739" y="3219451"/>
              <a:ext cx="1407427" cy="3093792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024D2FD3-46A5-4C34-8DFF-4BEEDCB27A57}"/>
                </a:ext>
              </a:extLst>
            </p:cNvPr>
            <p:cNvCxnSpPr>
              <a:stCxn id="79" idx="6"/>
              <a:endCxn id="86" idx="1"/>
            </p:cNvCxnSpPr>
            <p:nvPr/>
          </p:nvCxnSpPr>
          <p:spPr>
            <a:xfrm>
              <a:off x="1051739" y="3219451"/>
              <a:ext cx="1420287" cy="2515464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EE4AE706-8415-4ADA-94B6-108FC2D4326D}"/>
                </a:ext>
              </a:extLst>
            </p:cNvPr>
            <p:cNvSpPr/>
            <p:nvPr/>
          </p:nvSpPr>
          <p:spPr>
            <a:xfrm>
              <a:off x="2438400" y="3142888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B61BB22E-3B2A-4D6D-A33A-73DD112D0C1D}"/>
                </a:ext>
              </a:extLst>
            </p:cNvPr>
            <p:cNvSpPr/>
            <p:nvPr/>
          </p:nvSpPr>
          <p:spPr>
            <a:xfrm>
              <a:off x="2452740" y="4804451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A79463E8-A5AA-4BBC-AF64-E5A8DF46DD8C}"/>
                </a:ext>
              </a:extLst>
            </p:cNvPr>
            <p:cNvSpPr/>
            <p:nvPr/>
          </p:nvSpPr>
          <p:spPr>
            <a:xfrm>
              <a:off x="2454423" y="5715000"/>
              <a:ext cx="120201" cy="135991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18253116-503C-4472-966B-89B0EEE2F375}"/>
                </a:ext>
              </a:extLst>
            </p:cNvPr>
            <p:cNvSpPr/>
            <p:nvPr/>
          </p:nvSpPr>
          <p:spPr>
            <a:xfrm>
              <a:off x="2459166" y="6245247"/>
              <a:ext cx="120201" cy="135991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FB6850E3-5FD5-475D-AFBB-4EA695167CD5}"/>
                </a:ext>
              </a:extLst>
            </p:cNvPr>
            <p:cNvCxnSpPr>
              <a:stCxn id="84" idx="6"/>
              <a:endCxn id="91" idx="2"/>
            </p:cNvCxnSpPr>
            <p:nvPr/>
          </p:nvCxnSpPr>
          <p:spPr>
            <a:xfrm flipV="1">
              <a:off x="2562406" y="3208469"/>
              <a:ext cx="1726273" cy="4464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E3705DCD-3B35-4721-A0B2-5A37F1D989BA}"/>
                </a:ext>
              </a:extLst>
            </p:cNvPr>
            <p:cNvCxnSpPr>
              <a:stCxn id="84" idx="6"/>
              <a:endCxn id="92" idx="2"/>
            </p:cNvCxnSpPr>
            <p:nvPr/>
          </p:nvCxnSpPr>
          <p:spPr>
            <a:xfrm>
              <a:off x="2562406" y="3212933"/>
              <a:ext cx="1726273" cy="918738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434A3FEF-26FB-4554-807F-B100A416F1CD}"/>
                </a:ext>
              </a:extLst>
            </p:cNvPr>
            <p:cNvCxnSpPr>
              <a:stCxn id="84" idx="6"/>
              <a:endCxn id="93" idx="1"/>
            </p:cNvCxnSpPr>
            <p:nvPr/>
          </p:nvCxnSpPr>
          <p:spPr>
            <a:xfrm>
              <a:off x="2562406" y="3212933"/>
              <a:ext cx="1737047" cy="1315694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B9905A37-6CA7-41C9-A279-870E08B027F0}"/>
                </a:ext>
              </a:extLst>
            </p:cNvPr>
            <p:cNvSpPr/>
            <p:nvPr/>
          </p:nvSpPr>
          <p:spPr>
            <a:xfrm>
              <a:off x="4288679" y="3138424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58CBAB68-20A5-426C-AF3F-18E34C6EC5C0}"/>
                </a:ext>
              </a:extLst>
            </p:cNvPr>
            <p:cNvSpPr/>
            <p:nvPr/>
          </p:nvSpPr>
          <p:spPr>
            <a:xfrm>
              <a:off x="4288679" y="4061626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135D4B94-A57A-4425-988E-807BBD871B88}"/>
                </a:ext>
              </a:extLst>
            </p:cNvPr>
            <p:cNvSpPr/>
            <p:nvPr/>
          </p:nvSpPr>
          <p:spPr>
            <a:xfrm>
              <a:off x="4281293" y="4508111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1B60C327-2449-47FD-9366-EF25FA4EFDB9}"/>
                </a:ext>
              </a:extLst>
            </p:cNvPr>
            <p:cNvCxnSpPr>
              <a:stCxn id="86" idx="6"/>
              <a:endCxn id="95" idx="2"/>
            </p:cNvCxnSpPr>
            <p:nvPr/>
          </p:nvCxnSpPr>
          <p:spPr>
            <a:xfrm>
              <a:off x="2574624" y="5782996"/>
              <a:ext cx="1697051" cy="5871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3D1950DD-7287-4A2A-A6B8-26902B53A9BC}"/>
                </a:ext>
              </a:extLst>
            </p:cNvPr>
            <p:cNvSpPr/>
            <p:nvPr/>
          </p:nvSpPr>
          <p:spPr>
            <a:xfrm>
              <a:off x="4271675" y="5720871"/>
              <a:ext cx="120201" cy="135991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C265DAC1-27EE-408A-95EC-8CC6D5795D0C}"/>
                </a:ext>
              </a:extLst>
            </p:cNvPr>
            <p:cNvCxnSpPr>
              <a:stCxn id="85" idx="6"/>
              <a:endCxn id="97" idx="2"/>
            </p:cNvCxnSpPr>
            <p:nvPr/>
          </p:nvCxnSpPr>
          <p:spPr>
            <a:xfrm>
              <a:off x="2576746" y="4874496"/>
              <a:ext cx="1690454" cy="846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C234F1B1-7A86-4312-A289-85FD95FF8740}"/>
                </a:ext>
              </a:extLst>
            </p:cNvPr>
            <p:cNvSpPr/>
            <p:nvPr/>
          </p:nvSpPr>
          <p:spPr>
            <a:xfrm>
              <a:off x="4267200" y="4812911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75BE45FF-33ED-4091-BBA7-4F1400D29F29}"/>
                </a:ext>
              </a:extLst>
            </p:cNvPr>
            <p:cNvSpPr/>
            <p:nvPr/>
          </p:nvSpPr>
          <p:spPr>
            <a:xfrm>
              <a:off x="4273762" y="5274209"/>
              <a:ext cx="120201" cy="135991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B818384A-D2DB-4497-85C7-87CF2A11E00D}"/>
                </a:ext>
              </a:extLst>
            </p:cNvPr>
            <p:cNvCxnSpPr>
              <a:stCxn id="85" idx="6"/>
              <a:endCxn id="98" idx="2"/>
            </p:cNvCxnSpPr>
            <p:nvPr/>
          </p:nvCxnSpPr>
          <p:spPr>
            <a:xfrm>
              <a:off x="2576746" y="4874496"/>
              <a:ext cx="1697016" cy="467709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75E4C139-2B11-4851-A415-65E0BAA1B419}"/>
                </a:ext>
              </a:extLst>
            </p:cNvPr>
            <p:cNvCxnSpPr>
              <a:stCxn id="106" idx="6"/>
              <a:endCxn id="103" idx="2"/>
            </p:cNvCxnSpPr>
            <p:nvPr/>
          </p:nvCxnSpPr>
          <p:spPr>
            <a:xfrm flipV="1">
              <a:off x="6791395" y="3196202"/>
              <a:ext cx="1314199" cy="6108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0538E246-9B7D-4D9C-B7BE-2DFCEEE2D88B}"/>
                </a:ext>
              </a:extLst>
            </p:cNvPr>
            <p:cNvCxnSpPr>
              <a:stCxn id="112" idx="6"/>
              <a:endCxn id="103" idx="2"/>
            </p:cNvCxnSpPr>
            <p:nvPr/>
          </p:nvCxnSpPr>
          <p:spPr>
            <a:xfrm flipV="1">
              <a:off x="6782337" y="3196202"/>
              <a:ext cx="1323257" cy="531443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id="{637E6021-CC8A-4DFC-AFC9-B76C7C74308C}"/>
                </a:ext>
              </a:extLst>
            </p:cNvPr>
            <p:cNvCxnSpPr>
              <a:stCxn id="114" idx="6"/>
              <a:endCxn id="103" idx="3"/>
            </p:cNvCxnSpPr>
            <p:nvPr/>
          </p:nvCxnSpPr>
          <p:spPr>
            <a:xfrm flipV="1">
              <a:off x="6780910" y="3245730"/>
              <a:ext cx="1342844" cy="871737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9F2FECA6-645E-4260-9135-D389937BDE52}"/>
                </a:ext>
              </a:extLst>
            </p:cNvPr>
            <p:cNvSpPr/>
            <p:nvPr/>
          </p:nvSpPr>
          <p:spPr>
            <a:xfrm>
              <a:off x="8105594" y="3126157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1DE1C4B7-29F0-467A-B47E-6601EEB62C09}"/>
                </a:ext>
              </a:extLst>
            </p:cNvPr>
            <p:cNvCxnSpPr>
              <a:stCxn id="105" idx="7"/>
              <a:endCxn id="103" idx="3"/>
            </p:cNvCxnSpPr>
            <p:nvPr/>
          </p:nvCxnSpPr>
          <p:spPr>
            <a:xfrm flipV="1">
              <a:off x="6760814" y="3245730"/>
              <a:ext cx="1362940" cy="1581539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EE5C3268-B9A5-47C0-9126-82FE40FE52B6}"/>
                </a:ext>
              </a:extLst>
            </p:cNvPr>
            <p:cNvSpPr/>
            <p:nvPr/>
          </p:nvSpPr>
          <p:spPr>
            <a:xfrm>
              <a:off x="6654968" y="4806753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0388839E-0811-4F8B-8E85-DD6545BE088F}"/>
                </a:ext>
              </a:extLst>
            </p:cNvPr>
            <p:cNvSpPr/>
            <p:nvPr/>
          </p:nvSpPr>
          <p:spPr>
            <a:xfrm>
              <a:off x="6667389" y="3132265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107" name="Straight Arrow Connector 106">
              <a:extLst>
                <a:ext uri="{FF2B5EF4-FFF2-40B4-BE49-F238E27FC236}">
                  <a16:creationId xmlns:a16="http://schemas.microsoft.com/office/drawing/2014/main" id="{D797AD58-E480-4B30-9055-B4B9D6BB02D1}"/>
                </a:ext>
              </a:extLst>
            </p:cNvPr>
            <p:cNvCxnSpPr>
              <a:stCxn id="97" idx="6"/>
              <a:endCxn id="105" idx="2"/>
            </p:cNvCxnSpPr>
            <p:nvPr/>
          </p:nvCxnSpPr>
          <p:spPr>
            <a:xfrm flipV="1">
              <a:off x="4391206" y="4876798"/>
              <a:ext cx="2263762" cy="6158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F69736C7-9BCE-4574-8D96-996464BB1470}"/>
                </a:ext>
              </a:extLst>
            </p:cNvPr>
            <p:cNvCxnSpPr>
              <a:stCxn id="92" idx="7"/>
              <a:endCxn id="106" idx="3"/>
            </p:cNvCxnSpPr>
            <p:nvPr/>
          </p:nvCxnSpPr>
          <p:spPr>
            <a:xfrm flipV="1">
              <a:off x="4394525" y="3251838"/>
              <a:ext cx="2291024" cy="830304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1EFBA1CD-3D24-4704-9C36-B8748C9D8FCD}"/>
                </a:ext>
              </a:extLst>
            </p:cNvPr>
            <p:cNvCxnSpPr>
              <a:stCxn id="93" idx="6"/>
              <a:endCxn id="114" idx="2"/>
            </p:cNvCxnSpPr>
            <p:nvPr/>
          </p:nvCxnSpPr>
          <p:spPr>
            <a:xfrm flipV="1">
              <a:off x="4405299" y="4117467"/>
              <a:ext cx="2251605" cy="460689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id="{3978D12B-5633-4854-93EC-49427B45A7B1}"/>
                </a:ext>
              </a:extLst>
            </p:cNvPr>
            <p:cNvCxnSpPr>
              <a:stCxn id="91" idx="6"/>
              <a:endCxn id="106" idx="2"/>
            </p:cNvCxnSpPr>
            <p:nvPr/>
          </p:nvCxnSpPr>
          <p:spPr>
            <a:xfrm flipV="1">
              <a:off x="4412685" y="3202310"/>
              <a:ext cx="2254704" cy="6159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Arrow Connector 110">
              <a:extLst>
                <a:ext uri="{FF2B5EF4-FFF2-40B4-BE49-F238E27FC236}">
                  <a16:creationId xmlns:a16="http://schemas.microsoft.com/office/drawing/2014/main" id="{7E8F6A1B-8244-493C-8D8F-27CC94BEAE74}"/>
                </a:ext>
              </a:extLst>
            </p:cNvPr>
            <p:cNvCxnSpPr>
              <a:stCxn id="91" idx="6"/>
              <a:endCxn id="112" idx="2"/>
            </p:cNvCxnSpPr>
            <p:nvPr/>
          </p:nvCxnSpPr>
          <p:spPr>
            <a:xfrm>
              <a:off x="4412685" y="3208469"/>
              <a:ext cx="2245646" cy="519176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98D6BD14-F042-4226-95FA-DCA70CAC7C2E}"/>
                </a:ext>
              </a:extLst>
            </p:cNvPr>
            <p:cNvSpPr/>
            <p:nvPr/>
          </p:nvSpPr>
          <p:spPr>
            <a:xfrm>
              <a:off x="6658331" y="3657600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9001F89E-4384-459E-A0AC-3F97783E0845}"/>
                </a:ext>
              </a:extLst>
            </p:cNvPr>
            <p:cNvCxnSpPr>
              <a:stCxn id="92" idx="6"/>
              <a:endCxn id="114" idx="2"/>
            </p:cNvCxnSpPr>
            <p:nvPr/>
          </p:nvCxnSpPr>
          <p:spPr>
            <a:xfrm flipV="1">
              <a:off x="4412685" y="4117467"/>
              <a:ext cx="2244219" cy="14204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5BACDF3A-803D-4D0F-95B8-A3D9C337D269}"/>
                </a:ext>
              </a:extLst>
            </p:cNvPr>
            <p:cNvSpPr/>
            <p:nvPr/>
          </p:nvSpPr>
          <p:spPr>
            <a:xfrm>
              <a:off x="6656904" y="4047422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cxnSp>
          <p:nvCxnSpPr>
            <p:cNvPr id="115" name="Straight Arrow Connector 114">
              <a:extLst>
                <a:ext uri="{FF2B5EF4-FFF2-40B4-BE49-F238E27FC236}">
                  <a16:creationId xmlns:a16="http://schemas.microsoft.com/office/drawing/2014/main" id="{D958717B-2294-4F36-9524-718B15CF7450}"/>
                </a:ext>
              </a:extLst>
            </p:cNvPr>
            <p:cNvCxnSpPr>
              <a:stCxn id="97" idx="7"/>
              <a:endCxn id="106" idx="3"/>
            </p:cNvCxnSpPr>
            <p:nvPr/>
          </p:nvCxnSpPr>
          <p:spPr>
            <a:xfrm flipV="1">
              <a:off x="4373046" y="3251838"/>
              <a:ext cx="2312503" cy="1581589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58D2FD06-068E-4896-B0EA-1E73DD119C94}"/>
                </a:ext>
              </a:extLst>
            </p:cNvPr>
            <p:cNvCxnSpPr>
              <a:stCxn id="95" idx="7"/>
              <a:endCxn id="105" idx="3"/>
            </p:cNvCxnSpPr>
            <p:nvPr/>
          </p:nvCxnSpPr>
          <p:spPr>
            <a:xfrm flipV="1">
              <a:off x="4374273" y="4926326"/>
              <a:ext cx="2298855" cy="81446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Arrow Connector 116">
              <a:extLst>
                <a:ext uri="{FF2B5EF4-FFF2-40B4-BE49-F238E27FC236}">
                  <a16:creationId xmlns:a16="http://schemas.microsoft.com/office/drawing/2014/main" id="{ABD8294C-D88B-4113-BC6F-B1F18541E820}"/>
                </a:ext>
              </a:extLst>
            </p:cNvPr>
            <p:cNvCxnSpPr>
              <a:stCxn id="98" idx="6"/>
              <a:endCxn id="105" idx="3"/>
            </p:cNvCxnSpPr>
            <p:nvPr/>
          </p:nvCxnSpPr>
          <p:spPr>
            <a:xfrm flipV="1">
              <a:off x="4393963" y="4926326"/>
              <a:ext cx="2279165" cy="415879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8" name="Job red">
            <a:extLst>
              <a:ext uri="{FF2B5EF4-FFF2-40B4-BE49-F238E27FC236}">
                <a16:creationId xmlns:a16="http://schemas.microsoft.com/office/drawing/2014/main" id="{6B3A1989-8295-4A37-848B-8BB3FFCD2E2A}"/>
              </a:ext>
            </a:extLst>
          </p:cNvPr>
          <p:cNvGrpSpPr/>
          <p:nvPr/>
        </p:nvGrpSpPr>
        <p:grpSpPr>
          <a:xfrm>
            <a:off x="2443197" y="2551307"/>
            <a:ext cx="7305605" cy="449792"/>
            <a:chOff x="923995" y="2844922"/>
            <a:chExt cx="7305605" cy="449792"/>
          </a:xfrm>
        </p:grpSpPr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3FF1F25A-A3F7-45B5-8F09-29029A458086}"/>
                </a:ext>
              </a:extLst>
            </p:cNvPr>
            <p:cNvGrpSpPr/>
            <p:nvPr/>
          </p:nvGrpSpPr>
          <p:grpSpPr>
            <a:xfrm>
              <a:off x="1496131" y="2844922"/>
              <a:ext cx="6183623" cy="348320"/>
              <a:chOff x="1496131" y="2844922"/>
              <a:chExt cx="6183623" cy="34832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9" name="TextBox 128">
                    <a:extLst>
                      <a:ext uri="{FF2B5EF4-FFF2-40B4-BE49-F238E27FC236}">
                        <a16:creationId xmlns:a16="http://schemas.microsoft.com/office/drawing/2014/main" id="{E94E1972-A242-4299-8E7B-6B42117C8B10}"/>
                      </a:ext>
                    </a:extLst>
                  </p:cNvPr>
                  <p:cNvSpPr txBox="1"/>
                  <p:nvPr/>
                </p:nvSpPr>
                <p:spPr>
                  <a:xfrm>
                    <a:off x="5325394" y="2847978"/>
                    <a:ext cx="416011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𝑱</m:t>
                              </m:r>
                            </m:e>
                            <m:sub>
                              <m:r>
                                <a:rPr lang="en-US" sz="1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oMath>
                      </m:oMathPara>
                    </a14:m>
                    <a:endParaRPr lang="en-US" sz="1600" b="1" dirty="0">
                      <a:solidFill>
                        <a:srgbClr val="C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0" name="TextBox 6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25394" y="2847978"/>
                    <a:ext cx="416011" cy="338554"/>
                  </a:xfrm>
                  <a:prstGeom prst="rect">
                    <a:avLst/>
                  </a:prstGeom>
                  <a:blipFill rotWithShape="0">
                    <a:blip r:embed="rId2"/>
                    <a:stretch>
                      <a:fillRect b="-535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0" name="TextBox 129">
                    <a:extLst>
                      <a:ext uri="{FF2B5EF4-FFF2-40B4-BE49-F238E27FC236}">
                        <a16:creationId xmlns:a16="http://schemas.microsoft.com/office/drawing/2014/main" id="{D4D895F0-A3A3-401E-BE5A-A631D5C3066C}"/>
                      </a:ext>
                    </a:extLst>
                  </p:cNvPr>
                  <p:cNvSpPr txBox="1"/>
                  <p:nvPr/>
                </p:nvSpPr>
                <p:spPr>
                  <a:xfrm>
                    <a:off x="1496131" y="2844922"/>
                    <a:ext cx="416011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𝑱</m:t>
                              </m:r>
                            </m:e>
                            <m:sub>
                              <m:r>
                                <a:rPr lang="en-US" sz="1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oMath>
                      </m:oMathPara>
                    </a14:m>
                    <a:endParaRPr lang="en-US" sz="1600" b="1" dirty="0">
                      <a:solidFill>
                        <a:srgbClr val="C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93" name="TextBox 9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96131" y="2844922"/>
                    <a:ext cx="416011" cy="338554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 b="-727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1" name="TextBox 130">
                    <a:extLst>
                      <a:ext uri="{FF2B5EF4-FFF2-40B4-BE49-F238E27FC236}">
                        <a16:creationId xmlns:a16="http://schemas.microsoft.com/office/drawing/2014/main" id="{5112F4DA-1F30-42A6-9C41-D71590D58359}"/>
                      </a:ext>
                    </a:extLst>
                  </p:cNvPr>
                  <p:cNvSpPr txBox="1"/>
                  <p:nvPr/>
                </p:nvSpPr>
                <p:spPr>
                  <a:xfrm>
                    <a:off x="3143531" y="2848883"/>
                    <a:ext cx="416011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𝑱</m:t>
                              </m:r>
                            </m:e>
                            <m:sub>
                              <m:r>
                                <a:rPr lang="en-US" sz="1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oMath>
                      </m:oMathPara>
                    </a14:m>
                    <a:endParaRPr lang="en-US" sz="1600" b="1" dirty="0">
                      <a:solidFill>
                        <a:srgbClr val="C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01" name="TextBox 10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43531" y="2848883"/>
                    <a:ext cx="416011" cy="338554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 b="-535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2" name="TextBox 131">
                    <a:extLst>
                      <a:ext uri="{FF2B5EF4-FFF2-40B4-BE49-F238E27FC236}">
                        <a16:creationId xmlns:a16="http://schemas.microsoft.com/office/drawing/2014/main" id="{414E2951-1527-4C23-A858-88F7DD0F7A56}"/>
                      </a:ext>
                    </a:extLst>
                  </p:cNvPr>
                  <p:cNvSpPr txBox="1"/>
                  <p:nvPr/>
                </p:nvSpPr>
                <p:spPr>
                  <a:xfrm>
                    <a:off x="7263743" y="2854688"/>
                    <a:ext cx="416011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𝑱</m:t>
                              </m:r>
                            </m:e>
                            <m:sub>
                              <m:r>
                                <a:rPr lang="en-US" sz="1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sub>
                          </m:sSub>
                        </m:oMath>
                      </m:oMathPara>
                    </a14:m>
                    <a:endParaRPr lang="en-US" sz="1600" b="1" dirty="0">
                      <a:solidFill>
                        <a:srgbClr val="C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02" name="TextBox 10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263743" y="2854688"/>
                    <a:ext cx="416011" cy="338554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 b="-535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AE3732C9-822C-41D3-9446-5DEDB5E8B03A}"/>
                </a:ext>
              </a:extLst>
            </p:cNvPr>
            <p:cNvSpPr/>
            <p:nvPr/>
          </p:nvSpPr>
          <p:spPr>
            <a:xfrm>
              <a:off x="923995" y="3144187"/>
              <a:ext cx="127744" cy="150527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>
                <a:solidFill>
                  <a:srgbClr val="C00000"/>
                </a:solidFill>
              </a:endParaRPr>
            </a:p>
          </p:txBody>
        </p:sp>
        <p:cxnSp>
          <p:nvCxnSpPr>
            <p:cNvPr id="121" name="Straight Arrow Connector 120">
              <a:extLst>
                <a:ext uri="{FF2B5EF4-FFF2-40B4-BE49-F238E27FC236}">
                  <a16:creationId xmlns:a16="http://schemas.microsoft.com/office/drawing/2014/main" id="{18902167-A1B1-4D62-A1C1-29674DB46AAD}"/>
                </a:ext>
              </a:extLst>
            </p:cNvPr>
            <p:cNvCxnSpPr>
              <a:cxnSpLocks/>
              <a:stCxn id="120" idx="6"/>
              <a:endCxn id="122" idx="2"/>
            </p:cNvCxnSpPr>
            <p:nvPr/>
          </p:nvCxnSpPr>
          <p:spPr>
            <a:xfrm flipV="1">
              <a:off x="1051739" y="3212933"/>
              <a:ext cx="1386661" cy="6518"/>
            </a:xfrm>
            <a:prstGeom prst="straightConnector1">
              <a:avLst/>
            </a:prstGeom>
            <a:ln w="508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7A0CAB04-5635-498B-A5D3-C78B378F0518}"/>
                </a:ext>
              </a:extLst>
            </p:cNvPr>
            <p:cNvSpPr/>
            <p:nvPr/>
          </p:nvSpPr>
          <p:spPr>
            <a:xfrm>
              <a:off x="2438400" y="3142888"/>
              <a:ext cx="124006" cy="140089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>
                <a:solidFill>
                  <a:srgbClr val="C00000"/>
                </a:solidFill>
              </a:endParaRPr>
            </a:p>
          </p:txBody>
        </p:sp>
        <p:cxnSp>
          <p:nvCxnSpPr>
            <p:cNvPr id="123" name="Straight Arrow Connector 122">
              <a:extLst>
                <a:ext uri="{FF2B5EF4-FFF2-40B4-BE49-F238E27FC236}">
                  <a16:creationId xmlns:a16="http://schemas.microsoft.com/office/drawing/2014/main" id="{6ED79790-C166-4F64-8F3C-2C8896C81E47}"/>
                </a:ext>
              </a:extLst>
            </p:cNvPr>
            <p:cNvCxnSpPr>
              <a:stCxn id="122" idx="6"/>
              <a:endCxn id="124" idx="2"/>
            </p:cNvCxnSpPr>
            <p:nvPr/>
          </p:nvCxnSpPr>
          <p:spPr>
            <a:xfrm flipV="1">
              <a:off x="2562406" y="3208469"/>
              <a:ext cx="1726273" cy="4464"/>
            </a:xfrm>
            <a:prstGeom prst="straightConnector1">
              <a:avLst/>
            </a:prstGeom>
            <a:ln w="508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4841ADD9-374A-4699-9676-E9741826C8FB}"/>
                </a:ext>
              </a:extLst>
            </p:cNvPr>
            <p:cNvSpPr/>
            <p:nvPr/>
          </p:nvSpPr>
          <p:spPr>
            <a:xfrm>
              <a:off x="4288679" y="3138424"/>
              <a:ext cx="124006" cy="140089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>
                <a:solidFill>
                  <a:srgbClr val="C00000"/>
                </a:solidFill>
              </a:endParaRPr>
            </a:p>
          </p:txBody>
        </p:sp>
        <p:cxnSp>
          <p:nvCxnSpPr>
            <p:cNvPr id="125" name="Straight Arrow Connector 124">
              <a:extLst>
                <a:ext uri="{FF2B5EF4-FFF2-40B4-BE49-F238E27FC236}">
                  <a16:creationId xmlns:a16="http://schemas.microsoft.com/office/drawing/2014/main" id="{2CEA3D79-0195-4409-B7CB-BB1600E6CE66}"/>
                </a:ext>
              </a:extLst>
            </p:cNvPr>
            <p:cNvCxnSpPr>
              <a:stCxn id="127" idx="6"/>
              <a:endCxn id="126" idx="2"/>
            </p:cNvCxnSpPr>
            <p:nvPr/>
          </p:nvCxnSpPr>
          <p:spPr>
            <a:xfrm flipV="1">
              <a:off x="6791395" y="3196202"/>
              <a:ext cx="1314199" cy="6108"/>
            </a:xfrm>
            <a:prstGeom prst="straightConnector1">
              <a:avLst/>
            </a:prstGeom>
            <a:ln w="508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A4649EFC-0076-42DC-ADB3-6C13D6740FA5}"/>
                </a:ext>
              </a:extLst>
            </p:cNvPr>
            <p:cNvSpPr/>
            <p:nvPr/>
          </p:nvSpPr>
          <p:spPr>
            <a:xfrm>
              <a:off x="8105594" y="3126157"/>
              <a:ext cx="124006" cy="140089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>
                <a:solidFill>
                  <a:srgbClr val="C00000"/>
                </a:solidFill>
              </a:endParaRPr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E7C1283B-A00F-445B-9F71-764C94E72FED}"/>
                </a:ext>
              </a:extLst>
            </p:cNvPr>
            <p:cNvSpPr/>
            <p:nvPr/>
          </p:nvSpPr>
          <p:spPr>
            <a:xfrm>
              <a:off x="6667389" y="3132265"/>
              <a:ext cx="124006" cy="140089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>
                <a:solidFill>
                  <a:srgbClr val="C00000"/>
                </a:solidFill>
              </a:endParaRPr>
            </a:p>
          </p:txBody>
        </p:sp>
        <p:cxnSp>
          <p:nvCxnSpPr>
            <p:cNvPr id="128" name="Straight Arrow Connector 127">
              <a:extLst>
                <a:ext uri="{FF2B5EF4-FFF2-40B4-BE49-F238E27FC236}">
                  <a16:creationId xmlns:a16="http://schemas.microsoft.com/office/drawing/2014/main" id="{0DF42641-2DD5-4D04-B3B2-27237AE0D95D}"/>
                </a:ext>
              </a:extLst>
            </p:cNvPr>
            <p:cNvCxnSpPr>
              <a:stCxn id="124" idx="6"/>
              <a:endCxn id="127" idx="2"/>
            </p:cNvCxnSpPr>
            <p:nvPr/>
          </p:nvCxnSpPr>
          <p:spPr>
            <a:xfrm flipV="1">
              <a:off x="4412685" y="3202310"/>
              <a:ext cx="2254704" cy="6159"/>
            </a:xfrm>
            <a:prstGeom prst="straightConnector1">
              <a:avLst/>
            </a:prstGeom>
            <a:ln w="508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3" name="Job blue">
            <a:extLst>
              <a:ext uri="{FF2B5EF4-FFF2-40B4-BE49-F238E27FC236}">
                <a16:creationId xmlns:a16="http://schemas.microsoft.com/office/drawing/2014/main" id="{15C1DC8A-129A-46F2-93BA-67E9132FABA5}"/>
              </a:ext>
            </a:extLst>
          </p:cNvPr>
          <p:cNvGrpSpPr/>
          <p:nvPr/>
        </p:nvGrpSpPr>
        <p:grpSpPr>
          <a:xfrm>
            <a:off x="2559992" y="2917368"/>
            <a:ext cx="7072015" cy="1612919"/>
            <a:chOff x="1033579" y="3212048"/>
            <a:chExt cx="7072015" cy="161291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4" name="TextBox 133">
                  <a:extLst>
                    <a:ext uri="{FF2B5EF4-FFF2-40B4-BE49-F238E27FC236}">
                      <a16:creationId xmlns:a16="http://schemas.microsoft.com/office/drawing/2014/main" id="{D1397D94-D57B-4028-9DC1-58598A9F878E}"/>
                    </a:ext>
                  </a:extLst>
                </p:cNvPr>
                <p:cNvSpPr txBox="1"/>
                <p:nvPr/>
              </p:nvSpPr>
              <p:spPr>
                <a:xfrm>
                  <a:off x="2971990" y="3837053"/>
                  <a:ext cx="416011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𝑱</m:t>
                            </m:r>
                          </m:e>
                          <m:sub>
                            <m:r>
                              <a:rPr lang="en-US" sz="16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US" sz="1600" b="1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137" name="TextBox 13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71990" y="3837053"/>
                  <a:ext cx="416011" cy="338554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b="-53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5" name="TextBox 134">
                  <a:extLst>
                    <a:ext uri="{FF2B5EF4-FFF2-40B4-BE49-F238E27FC236}">
                      <a16:creationId xmlns:a16="http://schemas.microsoft.com/office/drawing/2014/main" id="{652981D8-1408-4B25-AB22-6D164E0399D7}"/>
                    </a:ext>
                  </a:extLst>
                </p:cNvPr>
                <p:cNvSpPr txBox="1"/>
                <p:nvPr/>
              </p:nvSpPr>
              <p:spPr>
                <a:xfrm>
                  <a:off x="1665584" y="3692131"/>
                  <a:ext cx="416011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𝑱</m:t>
                            </m:r>
                          </m:e>
                          <m:sub>
                            <m:r>
                              <a:rPr lang="en-US" sz="16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en-US" sz="1600" b="1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138" name="TextBox 13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65584" y="3692131"/>
                  <a:ext cx="416011" cy="338554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b="-53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8ADC2E27-09D7-4EB7-837C-CA64C94E8093}"/>
                </a:ext>
              </a:extLst>
            </p:cNvPr>
            <p:cNvGrpSpPr/>
            <p:nvPr/>
          </p:nvGrpSpPr>
          <p:grpSpPr>
            <a:xfrm>
              <a:off x="1033579" y="3212048"/>
              <a:ext cx="7072015" cy="1612919"/>
              <a:chOff x="1204139" y="3371851"/>
              <a:chExt cx="7072015" cy="1612919"/>
            </a:xfrm>
          </p:grpSpPr>
          <p:cxnSp>
            <p:nvCxnSpPr>
              <p:cNvPr id="137" name="Straight Arrow Connector 136">
                <a:extLst>
                  <a:ext uri="{FF2B5EF4-FFF2-40B4-BE49-F238E27FC236}">
                    <a16:creationId xmlns:a16="http://schemas.microsoft.com/office/drawing/2014/main" id="{07709A55-BBBC-4F94-874A-6F11F8924806}"/>
                  </a:ext>
                </a:extLst>
              </p:cNvPr>
              <p:cNvCxnSpPr/>
              <p:nvPr/>
            </p:nvCxnSpPr>
            <p:spPr>
              <a:xfrm>
                <a:off x="1204139" y="3371851"/>
                <a:ext cx="1419161" cy="1605516"/>
              </a:xfrm>
              <a:prstGeom prst="straightConnector1">
                <a:avLst/>
              </a:prstGeom>
              <a:ln w="6985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Arrow Connector 137">
                <a:extLst>
                  <a:ext uri="{FF2B5EF4-FFF2-40B4-BE49-F238E27FC236}">
                    <a16:creationId xmlns:a16="http://schemas.microsoft.com/office/drawing/2014/main" id="{B89AA9BC-EB13-4811-954E-3893D1FCFCB9}"/>
                  </a:ext>
                </a:extLst>
              </p:cNvPr>
              <p:cNvCxnSpPr/>
              <p:nvPr/>
            </p:nvCxnSpPr>
            <p:spPr>
              <a:xfrm flipV="1">
                <a:off x="2729146" y="3417800"/>
                <a:ext cx="1748253" cy="1566970"/>
              </a:xfrm>
              <a:prstGeom prst="straightConnector1">
                <a:avLst/>
              </a:prstGeom>
              <a:ln w="6985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Arrow Connector 138">
                <a:extLst>
                  <a:ext uri="{FF2B5EF4-FFF2-40B4-BE49-F238E27FC236}">
                    <a16:creationId xmlns:a16="http://schemas.microsoft.com/office/drawing/2014/main" id="{A5BF27D9-0168-4A2D-88CB-6D5E50211C18}"/>
                  </a:ext>
                </a:extLst>
              </p:cNvPr>
              <p:cNvCxnSpPr/>
              <p:nvPr/>
            </p:nvCxnSpPr>
            <p:spPr>
              <a:xfrm flipV="1">
                <a:off x="6943795" y="3398131"/>
                <a:ext cx="1332359" cy="13510"/>
              </a:xfrm>
              <a:prstGeom prst="straightConnector1">
                <a:avLst/>
              </a:prstGeom>
              <a:ln w="57150">
                <a:solidFill>
                  <a:srgbClr val="0070C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Arrow Connector 139">
                <a:extLst>
                  <a:ext uri="{FF2B5EF4-FFF2-40B4-BE49-F238E27FC236}">
                    <a16:creationId xmlns:a16="http://schemas.microsoft.com/office/drawing/2014/main" id="{F369B59D-77EB-40F9-A825-AA2D6B9A7E83}"/>
                  </a:ext>
                </a:extLst>
              </p:cNvPr>
              <p:cNvCxnSpPr/>
              <p:nvPr/>
            </p:nvCxnSpPr>
            <p:spPr>
              <a:xfrm flipV="1">
                <a:off x="4565085" y="3411641"/>
                <a:ext cx="2291024" cy="6159"/>
              </a:xfrm>
              <a:prstGeom prst="straightConnector1">
                <a:avLst/>
              </a:prstGeom>
              <a:ln w="5715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53" name="Edge">
            <a:extLst>
              <a:ext uri="{FF2B5EF4-FFF2-40B4-BE49-F238E27FC236}">
                <a16:creationId xmlns:a16="http://schemas.microsoft.com/office/drawing/2014/main" id="{24339FD7-8863-477E-A876-A5067CB2619D}"/>
              </a:ext>
            </a:extLst>
          </p:cNvPr>
          <p:cNvGrpSpPr/>
          <p:nvPr/>
        </p:nvGrpSpPr>
        <p:grpSpPr>
          <a:xfrm>
            <a:off x="451035" y="4423037"/>
            <a:ext cx="2533869" cy="1169585"/>
            <a:chOff x="451035" y="4423037"/>
            <a:chExt cx="2533869" cy="1169585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F8BB893-08A4-4B4D-A38B-8AFEAF0630D2}"/>
                </a:ext>
              </a:extLst>
            </p:cNvPr>
            <p:cNvSpPr txBox="1"/>
            <p:nvPr/>
          </p:nvSpPr>
          <p:spPr>
            <a:xfrm>
              <a:off x="451035" y="4946291"/>
              <a:ext cx="243127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Every </a:t>
              </a:r>
              <a:r>
                <a:rPr lang="en-GB" dirty="0">
                  <a:solidFill>
                    <a:srgbClr val="C00000"/>
                  </a:solidFill>
                </a:rPr>
                <a:t>edge</a:t>
              </a:r>
              <a:r>
                <a:rPr lang="en-GB" dirty="0"/>
                <a:t> is a different scheduler </a:t>
              </a:r>
              <a:r>
                <a:rPr lang="en-GB" dirty="0">
                  <a:solidFill>
                    <a:srgbClr val="C00000"/>
                  </a:solidFill>
                </a:rPr>
                <a:t>decision</a:t>
              </a:r>
            </a:p>
          </p:txBody>
        </p:sp>
        <p:cxnSp>
          <p:nvCxnSpPr>
            <p:cNvPr id="143" name="Straight Arrow Connector 142">
              <a:extLst>
                <a:ext uri="{FF2B5EF4-FFF2-40B4-BE49-F238E27FC236}">
                  <a16:creationId xmlns:a16="http://schemas.microsoft.com/office/drawing/2014/main" id="{3EF37516-CDF6-4BC3-B4BE-32B18CEA1D8B}"/>
                </a:ext>
              </a:extLst>
            </p:cNvPr>
            <p:cNvCxnSpPr>
              <a:cxnSpLocks/>
              <a:stCxn id="3" idx="0"/>
            </p:cNvCxnSpPr>
            <p:nvPr/>
          </p:nvCxnSpPr>
          <p:spPr>
            <a:xfrm flipV="1">
              <a:off x="1666671" y="4423037"/>
              <a:ext cx="1318233" cy="523254"/>
            </a:xfrm>
            <a:prstGeom prst="straightConnector1">
              <a:avLst/>
            </a:prstGeom>
            <a:ln w="12700">
              <a:prstDash val="dash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154" name="Node">
            <a:extLst>
              <a:ext uri="{FF2B5EF4-FFF2-40B4-BE49-F238E27FC236}">
                <a16:creationId xmlns:a16="http://schemas.microsoft.com/office/drawing/2014/main" id="{084CA376-2E66-4089-987C-B151CBEE715D}"/>
              </a:ext>
            </a:extLst>
          </p:cNvPr>
          <p:cNvGrpSpPr/>
          <p:nvPr/>
        </p:nvGrpSpPr>
        <p:grpSpPr>
          <a:xfrm>
            <a:off x="8418490" y="4235504"/>
            <a:ext cx="3527103" cy="646331"/>
            <a:chOff x="8418490" y="4235504"/>
            <a:chExt cx="3527103" cy="646331"/>
          </a:xfrm>
        </p:grpSpPr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1A27C70D-BA3D-40E8-9FA9-E240EBD52044}"/>
                </a:ext>
              </a:extLst>
            </p:cNvPr>
            <p:cNvSpPr txBox="1"/>
            <p:nvPr/>
          </p:nvSpPr>
          <p:spPr>
            <a:xfrm>
              <a:off x="9507331" y="4235504"/>
              <a:ext cx="243826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Every </a:t>
              </a:r>
              <a:r>
                <a:rPr lang="en-GB" dirty="0">
                  <a:solidFill>
                    <a:srgbClr val="C00000"/>
                  </a:solidFill>
                </a:rPr>
                <a:t>node</a:t>
              </a:r>
              <a:r>
                <a:rPr lang="en-GB" dirty="0"/>
                <a:t> is a different </a:t>
              </a:r>
              <a:r>
                <a:rPr lang="en-GB" dirty="0">
                  <a:solidFill>
                    <a:srgbClr val="C00000"/>
                  </a:solidFill>
                </a:rPr>
                <a:t>system state</a:t>
              </a:r>
            </a:p>
          </p:txBody>
        </p:sp>
        <p:cxnSp>
          <p:nvCxnSpPr>
            <p:cNvPr id="145" name="Straight Arrow Connector 144">
              <a:extLst>
                <a:ext uri="{FF2B5EF4-FFF2-40B4-BE49-F238E27FC236}">
                  <a16:creationId xmlns:a16="http://schemas.microsoft.com/office/drawing/2014/main" id="{DE34B7EA-86B4-44A4-9B78-0ACAAD2F3D1E}"/>
                </a:ext>
              </a:extLst>
            </p:cNvPr>
            <p:cNvCxnSpPr>
              <a:cxnSpLocks/>
              <a:stCxn id="141" idx="1"/>
            </p:cNvCxnSpPr>
            <p:nvPr/>
          </p:nvCxnSpPr>
          <p:spPr>
            <a:xfrm flipH="1">
              <a:off x="8418490" y="4558670"/>
              <a:ext cx="1088841" cy="30671"/>
            </a:xfrm>
            <a:prstGeom prst="straightConnector1">
              <a:avLst/>
            </a:prstGeom>
            <a:ln w="12700">
              <a:prstDash val="dash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151" name="Rectangle 150">
            <a:extLst>
              <a:ext uri="{FF2B5EF4-FFF2-40B4-BE49-F238E27FC236}">
                <a16:creationId xmlns:a16="http://schemas.microsoft.com/office/drawing/2014/main" id="{C06F71C9-7AE9-4B33-BB8F-BFD7F35A932C}"/>
              </a:ext>
            </a:extLst>
          </p:cNvPr>
          <p:cNvSpPr/>
          <p:nvPr/>
        </p:nvSpPr>
        <p:spPr>
          <a:xfrm>
            <a:off x="838199" y="1375039"/>
            <a:ext cx="105156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2790575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2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sag_single_0">
            <a:extLst>
              <a:ext uri="{FF2B5EF4-FFF2-40B4-BE49-F238E27FC236}">
                <a16:creationId xmlns:a16="http://schemas.microsoft.com/office/drawing/2014/main" id="{170E2692-73AF-430B-9081-6C0057C483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12131" y="2673897"/>
            <a:ext cx="2572173" cy="3538369"/>
          </a:xfrm>
          <a:prstGeom prst="rect">
            <a:avLst/>
          </a:prstGeom>
        </p:spPr>
      </p:pic>
      <p:pic>
        <p:nvPicPr>
          <p:cNvPr id="8" name="sag_single_1">
            <a:extLst>
              <a:ext uri="{FF2B5EF4-FFF2-40B4-BE49-F238E27FC236}">
                <a16:creationId xmlns:a16="http://schemas.microsoft.com/office/drawing/2014/main" id="{F743A6F8-A586-4023-AE1A-75A672FE14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12131" y="2673895"/>
            <a:ext cx="2572173" cy="3538372"/>
          </a:xfrm>
          <a:prstGeom prst="rect">
            <a:avLst/>
          </a:prstGeom>
        </p:spPr>
      </p:pic>
      <p:pic>
        <p:nvPicPr>
          <p:cNvPr id="10" name="sag_single_2">
            <a:extLst>
              <a:ext uri="{FF2B5EF4-FFF2-40B4-BE49-F238E27FC236}">
                <a16:creationId xmlns:a16="http://schemas.microsoft.com/office/drawing/2014/main" id="{1B8CFADA-4273-4501-AA99-214EEFB670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12131" y="2673897"/>
            <a:ext cx="2572173" cy="353836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7627EE9-F1EB-4429-A64C-67E55332E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SAG analysis changes for gang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4FAB31-68E6-40CE-9190-E446019776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Previously a state was created for every schedulable job</a:t>
            </a:r>
          </a:p>
          <a:p>
            <a:r>
              <a:rPr lang="en-GB" dirty="0"/>
              <a:t>Now a state is created for every job and possible number of cores</a:t>
            </a:r>
          </a:p>
          <a:p>
            <a:r>
              <a:rPr lang="en-GB" dirty="0"/>
              <a:t>Can stimulate state-space explosion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112B3A-4B84-4D31-8FCE-06DA963DB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15</a:t>
            </a:fld>
            <a:endParaRPr lang="en-GB" dirty="0"/>
          </a:p>
        </p:txBody>
      </p:sp>
      <p:pic>
        <p:nvPicPr>
          <p:cNvPr id="6" name="sag_cores">
            <a:extLst>
              <a:ext uri="{FF2B5EF4-FFF2-40B4-BE49-F238E27FC236}">
                <a16:creationId xmlns:a16="http://schemas.microsoft.com/office/drawing/2014/main" id="{3CE617E3-D05E-40B8-B7AA-2F717297F2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16357" y="2660357"/>
            <a:ext cx="2572173" cy="3556424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4FC9F90-FA0F-4CF3-8351-2D2B5E7F9E94}"/>
              </a:ext>
            </a:extLst>
          </p:cNvPr>
          <p:cNvCxnSpPr>
            <a:cxnSpLocks/>
          </p:cNvCxnSpPr>
          <p:nvPr/>
        </p:nvCxnSpPr>
        <p:spPr>
          <a:xfrm>
            <a:off x="5015111" y="4544850"/>
            <a:ext cx="99703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700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27EE9-F1EB-4429-A64C-67E55332E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SAG analysis changes for gang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94FAB31-68E6-40CE-9190-E446019776A9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199" y="1559301"/>
                <a:ext cx="6049553" cy="4525615"/>
              </a:xfrm>
            </p:spPr>
            <p:txBody>
              <a:bodyPr/>
              <a:lstStyle/>
              <a:p>
                <a:r>
                  <a:rPr lang="en-GB" dirty="0"/>
                  <a:t>Exploring more states</a:t>
                </a:r>
              </a:p>
              <a:p>
                <a:pPr marL="357188" lvl="1" indent="-177800">
                  <a:buFont typeface="Calibri" panose="020F0502020204030204" pitchFamily="34" charset="0"/>
                  <a:buChar char=" "/>
                </a:pPr>
                <a:r>
                  <a:rPr lang="en-GB" dirty="0">
                    <a:solidFill>
                      <a:srgbClr val="00B050"/>
                    </a:solidFill>
                  </a:rPr>
                  <a:t>👍 </a:t>
                </a:r>
                <a:r>
                  <a:rPr lang="en-GB" dirty="0"/>
                  <a:t>Is </a:t>
                </a:r>
                <a:r>
                  <a:rPr lang="en-GB" dirty="0">
                    <a:solidFill>
                      <a:srgbClr val="C00000"/>
                    </a:solidFill>
                  </a:rPr>
                  <a:t>safe</a:t>
                </a:r>
                <a:r>
                  <a:rPr lang="en-GB" dirty="0"/>
                  <a:t>, does not make analysis invalid</a:t>
                </a:r>
              </a:p>
              <a:p>
                <a:pPr marL="357188" lvl="1" indent="-227013">
                  <a:buFont typeface="Calibri" panose="020F0502020204030204" pitchFamily="34" charset="0"/>
                  <a:buChar char=" "/>
                </a:pPr>
                <a:r>
                  <a:rPr lang="en-GB" dirty="0">
                    <a:solidFill>
                      <a:srgbClr val="FF0000"/>
                    </a:solidFill>
                  </a:rPr>
                  <a:t>👎 </a:t>
                </a:r>
                <a:r>
                  <a:rPr lang="en-GB" dirty="0">
                    <a:solidFill>
                      <a:srgbClr val="C00000"/>
                    </a:solidFill>
                  </a:rPr>
                  <a:t>Slower</a:t>
                </a:r>
                <a:r>
                  <a:rPr lang="en-GB" dirty="0"/>
                  <a:t> and more </a:t>
                </a:r>
                <a:r>
                  <a:rPr lang="en-GB" dirty="0">
                    <a:solidFill>
                      <a:srgbClr val="C00000"/>
                    </a:solidFill>
                  </a:rPr>
                  <a:t>pessimistic</a:t>
                </a:r>
              </a:p>
              <a:p>
                <a:r>
                  <a:rPr lang="en-GB" dirty="0"/>
                  <a:t>Additional checks for candidate jobs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GB" dirty="0"/>
                  <a:t> cores available</a:t>
                </a:r>
              </a:p>
              <a:p>
                <a:pPr lvl="1"/>
                <a:r>
                  <a:rPr lang="en-GB" dirty="0"/>
                  <a:t>More cores </a:t>
                </a:r>
                <a:r>
                  <a:rPr lang="en-GB" b="1" dirty="0"/>
                  <a:t>not</a:t>
                </a:r>
                <a:r>
                  <a:rPr lang="en-GB" dirty="0"/>
                  <a:t> available</a:t>
                </a:r>
              </a:p>
              <a:p>
                <a:pPr lvl="1"/>
                <a:r>
                  <a:rPr lang="en-GB" dirty="0"/>
                  <a:t>Precedence constraints with multiple cores</a:t>
                </a:r>
              </a:p>
              <a:p>
                <a:r>
                  <a:rPr lang="en-GB" dirty="0"/>
                  <a:t>Proofs</a:t>
                </a:r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94FAB31-68E6-40CE-9190-E446019776A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199" y="1559301"/>
                <a:ext cx="6049553" cy="4525615"/>
              </a:xfrm>
              <a:blipFill>
                <a:blip r:embed="rId2"/>
                <a:stretch>
                  <a:fillRect l="-1712" t="-229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Content Placeholder 7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5397B142-8724-4CA8-A4BF-46BC2C48C78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6305" y="1558925"/>
            <a:ext cx="3273390" cy="4525963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112B3A-4B84-4D31-8FCE-06DA963DB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16</a:t>
            </a:fld>
            <a:endParaRPr lang="en-GB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3D5AA66-4E0A-4812-A9DD-3446FCC33208}"/>
              </a:ext>
            </a:extLst>
          </p:cNvPr>
          <p:cNvCxnSpPr>
            <a:cxnSpLocks/>
          </p:cNvCxnSpPr>
          <p:nvPr/>
        </p:nvCxnSpPr>
        <p:spPr>
          <a:xfrm flipH="1">
            <a:off x="9524144" y="4119937"/>
            <a:ext cx="636999" cy="43878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9538326-A686-430E-88A2-0E14C8D0DB28}"/>
              </a:ext>
            </a:extLst>
          </p:cNvPr>
          <p:cNvCxnSpPr>
            <a:cxnSpLocks/>
          </p:cNvCxnSpPr>
          <p:nvPr/>
        </p:nvCxnSpPr>
        <p:spPr>
          <a:xfrm>
            <a:off x="9524144" y="4119937"/>
            <a:ext cx="636999" cy="43878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72C5D4C-95D1-4046-BF5E-259878CB34BA}"/>
              </a:ext>
            </a:extLst>
          </p:cNvPr>
          <p:cNvCxnSpPr>
            <a:cxnSpLocks/>
          </p:cNvCxnSpPr>
          <p:nvPr/>
        </p:nvCxnSpPr>
        <p:spPr>
          <a:xfrm flipH="1">
            <a:off x="9524144" y="1923608"/>
            <a:ext cx="636999" cy="43878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EBD422A-2AB3-4E1D-A9B4-EFA4DC42F07B}"/>
              </a:ext>
            </a:extLst>
          </p:cNvPr>
          <p:cNvCxnSpPr>
            <a:cxnSpLocks/>
          </p:cNvCxnSpPr>
          <p:nvPr/>
        </p:nvCxnSpPr>
        <p:spPr>
          <a:xfrm>
            <a:off x="9524144" y="1923608"/>
            <a:ext cx="636999" cy="43878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3019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9CE0C-9D6D-4A2F-BBBC-054251A06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Our analysis’ 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93A261-C51C-42A4-9F80-F2B139F25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1" y="6356352"/>
            <a:ext cx="2229578" cy="365125"/>
          </a:xfrm>
        </p:spPr>
        <p:txBody>
          <a:bodyPr/>
          <a:lstStyle/>
          <a:p>
            <a:fld id="{6565F0C3-D9E9-4961-A3A4-87F2116D4289}" type="slidenum">
              <a:rPr lang="en-GB" smtClean="0"/>
              <a:t>17</a:t>
            </a:fld>
            <a:endParaRPr lang="en-GB" dirty="0"/>
          </a:p>
        </p:txBody>
      </p:sp>
      <p:pic>
        <p:nvPicPr>
          <p:cNvPr id="5" name="gang_empty">
            <a:extLst>
              <a:ext uri="{FF2B5EF4-FFF2-40B4-BE49-F238E27FC236}">
                <a16:creationId xmlns:a16="http://schemas.microsoft.com/office/drawing/2014/main" id="{A1664F84-EEF7-433C-9ED1-08BA85E910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50747" y="1028232"/>
            <a:ext cx="6003051" cy="4721972"/>
          </a:xfrm>
          <a:prstGeom prst="rect">
            <a:avLst/>
          </a:prstGeom>
        </p:spPr>
      </p:pic>
      <p:pic>
        <p:nvPicPr>
          <p:cNvPr id="15" name="gang_necessary">
            <a:extLst>
              <a:ext uri="{FF2B5EF4-FFF2-40B4-BE49-F238E27FC236}">
                <a16:creationId xmlns:a16="http://schemas.microsoft.com/office/drawing/2014/main" id="{C634C195-924A-4907-8D9A-36173B61C9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50748" y="1028232"/>
            <a:ext cx="6003050" cy="4721972"/>
          </a:xfrm>
          <a:prstGeom prst="rect">
            <a:avLst/>
          </a:prstGeom>
        </p:spPr>
      </p:pic>
      <p:pic>
        <p:nvPicPr>
          <p:cNvPr id="12" name="gang_no_precedence">
            <a:extLst>
              <a:ext uri="{FF2B5EF4-FFF2-40B4-BE49-F238E27FC236}">
                <a16:creationId xmlns:a16="http://schemas.microsoft.com/office/drawing/2014/main" id="{544ED4D1-D83C-4913-B5C2-EA94935F394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94"/>
          <a:stretch/>
        </p:blipFill>
        <p:spPr>
          <a:xfrm>
            <a:off x="5350748" y="1033295"/>
            <a:ext cx="6003050" cy="471690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5105646-A6A1-4859-BC77-41FFA7FC79B3}"/>
              </a:ext>
            </a:extLst>
          </p:cNvPr>
          <p:cNvSpPr txBox="1"/>
          <p:nvPr/>
        </p:nvSpPr>
        <p:spPr>
          <a:xfrm>
            <a:off x="616822" y="3061281"/>
            <a:ext cx="421731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System processors: 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System tasks: 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Execution-time variation: 25%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Segments per task: 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F37A66-B733-488E-A477-9EBA2C108C1B}"/>
              </a:ext>
            </a:extLst>
          </p:cNvPr>
          <p:cNvSpPr txBox="1"/>
          <p:nvPr/>
        </p:nvSpPr>
        <p:spPr>
          <a:xfrm rot="16200000">
            <a:off x="4278221" y="3195769"/>
            <a:ext cx="17757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Schedulability %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BF75847-61CB-4C31-8D4B-E3053986E113}"/>
              </a:ext>
            </a:extLst>
          </p:cNvPr>
          <p:cNvSpPr txBox="1"/>
          <p:nvPr/>
        </p:nvSpPr>
        <p:spPr>
          <a:xfrm>
            <a:off x="7705800" y="5841016"/>
            <a:ext cx="2523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System utilization %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17EF00C-1B3B-4CB2-8033-85ED2AAB0298}"/>
              </a:ext>
            </a:extLst>
          </p:cNvPr>
          <p:cNvSpPr txBox="1"/>
          <p:nvPr/>
        </p:nvSpPr>
        <p:spPr>
          <a:xfrm>
            <a:off x="616822" y="1467857"/>
            <a:ext cx="40980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All task sets pass necessary test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1ED3DC2-F08B-4802-BEA5-402951F75BF4}"/>
              </a:ext>
            </a:extLst>
          </p:cNvPr>
          <p:cNvGrpSpPr/>
          <p:nvPr/>
        </p:nvGrpSpPr>
        <p:grpSpPr>
          <a:xfrm>
            <a:off x="5863590" y="1287779"/>
            <a:ext cx="5238320" cy="4294505"/>
            <a:chOff x="5863590" y="1287779"/>
            <a:chExt cx="5238320" cy="4294505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526FC54-02D2-4D98-AE9E-632197DC4F6B}"/>
                </a:ext>
              </a:extLst>
            </p:cNvPr>
            <p:cNvSpPr/>
            <p:nvPr/>
          </p:nvSpPr>
          <p:spPr>
            <a:xfrm>
              <a:off x="5863590" y="1287779"/>
              <a:ext cx="5238320" cy="4294505"/>
            </a:xfrm>
            <a:custGeom>
              <a:avLst/>
              <a:gdLst>
                <a:gd name="connsiteX0" fmla="*/ 7620 w 5234940"/>
                <a:gd name="connsiteY0" fmla="*/ 0 h 4152900"/>
                <a:gd name="connsiteX1" fmla="*/ 883920 w 5234940"/>
                <a:gd name="connsiteY1" fmla="*/ 38100 h 4152900"/>
                <a:gd name="connsiteX2" fmla="*/ 1737360 w 5234940"/>
                <a:gd name="connsiteY2" fmla="*/ 152400 h 4152900"/>
                <a:gd name="connsiteX3" fmla="*/ 2560320 w 5234940"/>
                <a:gd name="connsiteY3" fmla="*/ 510540 h 4152900"/>
                <a:gd name="connsiteX4" fmla="*/ 3429000 w 5234940"/>
                <a:gd name="connsiteY4" fmla="*/ 1219200 h 4152900"/>
                <a:gd name="connsiteX5" fmla="*/ 4320540 w 5234940"/>
                <a:gd name="connsiteY5" fmla="*/ 2164080 h 4152900"/>
                <a:gd name="connsiteX6" fmla="*/ 5204460 w 5234940"/>
                <a:gd name="connsiteY6" fmla="*/ 2606040 h 4152900"/>
                <a:gd name="connsiteX7" fmla="*/ 5234940 w 5234940"/>
                <a:gd name="connsiteY7" fmla="*/ 4145280 h 4152900"/>
                <a:gd name="connsiteX8" fmla="*/ 0 w 5234940"/>
                <a:gd name="connsiteY8" fmla="*/ 4152900 h 4152900"/>
                <a:gd name="connsiteX9" fmla="*/ 7620 w 5234940"/>
                <a:gd name="connsiteY9" fmla="*/ 0 h 4152900"/>
                <a:gd name="connsiteX0" fmla="*/ 7620 w 5234940"/>
                <a:gd name="connsiteY0" fmla="*/ 0 h 4152900"/>
                <a:gd name="connsiteX1" fmla="*/ 883920 w 5234940"/>
                <a:gd name="connsiteY1" fmla="*/ 38100 h 4152900"/>
                <a:gd name="connsiteX2" fmla="*/ 1737360 w 5234940"/>
                <a:gd name="connsiteY2" fmla="*/ 152400 h 4152900"/>
                <a:gd name="connsiteX3" fmla="*/ 2560320 w 5234940"/>
                <a:gd name="connsiteY3" fmla="*/ 510540 h 4152900"/>
                <a:gd name="connsiteX4" fmla="*/ 3429000 w 5234940"/>
                <a:gd name="connsiteY4" fmla="*/ 1219200 h 4152900"/>
                <a:gd name="connsiteX5" fmla="*/ 4320540 w 5234940"/>
                <a:gd name="connsiteY5" fmla="*/ 2164080 h 4152900"/>
                <a:gd name="connsiteX6" fmla="*/ 5223510 w 5234940"/>
                <a:gd name="connsiteY6" fmla="*/ 2606040 h 4152900"/>
                <a:gd name="connsiteX7" fmla="*/ 5234940 w 5234940"/>
                <a:gd name="connsiteY7" fmla="*/ 4145280 h 4152900"/>
                <a:gd name="connsiteX8" fmla="*/ 0 w 5234940"/>
                <a:gd name="connsiteY8" fmla="*/ 4152900 h 4152900"/>
                <a:gd name="connsiteX9" fmla="*/ 7620 w 5234940"/>
                <a:gd name="connsiteY9" fmla="*/ 0 h 4152900"/>
                <a:gd name="connsiteX0" fmla="*/ 7620 w 5234940"/>
                <a:gd name="connsiteY0" fmla="*/ 0 h 4152900"/>
                <a:gd name="connsiteX1" fmla="*/ 883920 w 5234940"/>
                <a:gd name="connsiteY1" fmla="*/ 38100 h 4152900"/>
                <a:gd name="connsiteX2" fmla="*/ 1737360 w 5234940"/>
                <a:gd name="connsiteY2" fmla="*/ 152400 h 4152900"/>
                <a:gd name="connsiteX3" fmla="*/ 2560320 w 5234940"/>
                <a:gd name="connsiteY3" fmla="*/ 510540 h 4152900"/>
                <a:gd name="connsiteX4" fmla="*/ 3429000 w 5234940"/>
                <a:gd name="connsiteY4" fmla="*/ 1219200 h 4152900"/>
                <a:gd name="connsiteX5" fmla="*/ 4320540 w 5234940"/>
                <a:gd name="connsiteY5" fmla="*/ 2164080 h 4152900"/>
                <a:gd name="connsiteX6" fmla="*/ 5226685 w 5234940"/>
                <a:gd name="connsiteY6" fmla="*/ 2510790 h 4152900"/>
                <a:gd name="connsiteX7" fmla="*/ 5234940 w 5234940"/>
                <a:gd name="connsiteY7" fmla="*/ 4145280 h 4152900"/>
                <a:gd name="connsiteX8" fmla="*/ 0 w 5234940"/>
                <a:gd name="connsiteY8" fmla="*/ 4152900 h 4152900"/>
                <a:gd name="connsiteX9" fmla="*/ 7620 w 5234940"/>
                <a:gd name="connsiteY9" fmla="*/ 0 h 4152900"/>
                <a:gd name="connsiteX0" fmla="*/ 7620 w 5234940"/>
                <a:gd name="connsiteY0" fmla="*/ 0 h 4152900"/>
                <a:gd name="connsiteX1" fmla="*/ 883920 w 5234940"/>
                <a:gd name="connsiteY1" fmla="*/ 38100 h 4152900"/>
                <a:gd name="connsiteX2" fmla="*/ 1737360 w 5234940"/>
                <a:gd name="connsiteY2" fmla="*/ 152400 h 4152900"/>
                <a:gd name="connsiteX3" fmla="*/ 2560320 w 5234940"/>
                <a:gd name="connsiteY3" fmla="*/ 510540 h 4152900"/>
                <a:gd name="connsiteX4" fmla="*/ 3429000 w 5234940"/>
                <a:gd name="connsiteY4" fmla="*/ 1219200 h 4152900"/>
                <a:gd name="connsiteX5" fmla="*/ 4307840 w 5234940"/>
                <a:gd name="connsiteY5" fmla="*/ 2059305 h 4152900"/>
                <a:gd name="connsiteX6" fmla="*/ 5226685 w 5234940"/>
                <a:gd name="connsiteY6" fmla="*/ 2510790 h 4152900"/>
                <a:gd name="connsiteX7" fmla="*/ 5234940 w 5234940"/>
                <a:gd name="connsiteY7" fmla="*/ 4145280 h 4152900"/>
                <a:gd name="connsiteX8" fmla="*/ 0 w 5234940"/>
                <a:gd name="connsiteY8" fmla="*/ 4152900 h 4152900"/>
                <a:gd name="connsiteX9" fmla="*/ 7620 w 5234940"/>
                <a:gd name="connsiteY9" fmla="*/ 0 h 4152900"/>
                <a:gd name="connsiteX0" fmla="*/ 7620 w 5234940"/>
                <a:gd name="connsiteY0" fmla="*/ 0 h 4152900"/>
                <a:gd name="connsiteX1" fmla="*/ 883920 w 5234940"/>
                <a:gd name="connsiteY1" fmla="*/ 38100 h 4152900"/>
                <a:gd name="connsiteX2" fmla="*/ 1737360 w 5234940"/>
                <a:gd name="connsiteY2" fmla="*/ 152400 h 4152900"/>
                <a:gd name="connsiteX3" fmla="*/ 2560320 w 5234940"/>
                <a:gd name="connsiteY3" fmla="*/ 510540 h 4152900"/>
                <a:gd name="connsiteX4" fmla="*/ 3444875 w 5234940"/>
                <a:gd name="connsiteY4" fmla="*/ 1098550 h 4152900"/>
                <a:gd name="connsiteX5" fmla="*/ 4307840 w 5234940"/>
                <a:gd name="connsiteY5" fmla="*/ 2059305 h 4152900"/>
                <a:gd name="connsiteX6" fmla="*/ 5226685 w 5234940"/>
                <a:gd name="connsiteY6" fmla="*/ 2510790 h 4152900"/>
                <a:gd name="connsiteX7" fmla="*/ 5234940 w 5234940"/>
                <a:gd name="connsiteY7" fmla="*/ 4145280 h 4152900"/>
                <a:gd name="connsiteX8" fmla="*/ 0 w 5234940"/>
                <a:gd name="connsiteY8" fmla="*/ 4152900 h 4152900"/>
                <a:gd name="connsiteX9" fmla="*/ 7620 w 5234940"/>
                <a:gd name="connsiteY9" fmla="*/ 0 h 4152900"/>
                <a:gd name="connsiteX0" fmla="*/ 7620 w 5234940"/>
                <a:gd name="connsiteY0" fmla="*/ 0 h 4152900"/>
                <a:gd name="connsiteX1" fmla="*/ 883920 w 5234940"/>
                <a:gd name="connsiteY1" fmla="*/ 38100 h 4152900"/>
                <a:gd name="connsiteX2" fmla="*/ 1737360 w 5234940"/>
                <a:gd name="connsiteY2" fmla="*/ 152400 h 4152900"/>
                <a:gd name="connsiteX3" fmla="*/ 2588895 w 5234940"/>
                <a:gd name="connsiteY3" fmla="*/ 437515 h 4152900"/>
                <a:gd name="connsiteX4" fmla="*/ 3444875 w 5234940"/>
                <a:gd name="connsiteY4" fmla="*/ 1098550 h 4152900"/>
                <a:gd name="connsiteX5" fmla="*/ 4307840 w 5234940"/>
                <a:gd name="connsiteY5" fmla="*/ 2059305 h 4152900"/>
                <a:gd name="connsiteX6" fmla="*/ 5226685 w 5234940"/>
                <a:gd name="connsiteY6" fmla="*/ 2510790 h 4152900"/>
                <a:gd name="connsiteX7" fmla="*/ 5234940 w 5234940"/>
                <a:gd name="connsiteY7" fmla="*/ 4145280 h 4152900"/>
                <a:gd name="connsiteX8" fmla="*/ 0 w 5234940"/>
                <a:gd name="connsiteY8" fmla="*/ 4152900 h 4152900"/>
                <a:gd name="connsiteX9" fmla="*/ 7620 w 5234940"/>
                <a:gd name="connsiteY9" fmla="*/ 0 h 4152900"/>
                <a:gd name="connsiteX0" fmla="*/ 7620 w 5234940"/>
                <a:gd name="connsiteY0" fmla="*/ 0 h 4152900"/>
                <a:gd name="connsiteX1" fmla="*/ 883920 w 5234940"/>
                <a:gd name="connsiteY1" fmla="*/ 38100 h 4152900"/>
                <a:gd name="connsiteX2" fmla="*/ 1731010 w 5234940"/>
                <a:gd name="connsiteY2" fmla="*/ 53975 h 4152900"/>
                <a:gd name="connsiteX3" fmla="*/ 2588895 w 5234940"/>
                <a:gd name="connsiteY3" fmla="*/ 437515 h 4152900"/>
                <a:gd name="connsiteX4" fmla="*/ 3444875 w 5234940"/>
                <a:gd name="connsiteY4" fmla="*/ 1098550 h 4152900"/>
                <a:gd name="connsiteX5" fmla="*/ 4307840 w 5234940"/>
                <a:gd name="connsiteY5" fmla="*/ 2059305 h 4152900"/>
                <a:gd name="connsiteX6" fmla="*/ 5226685 w 5234940"/>
                <a:gd name="connsiteY6" fmla="*/ 2510790 h 4152900"/>
                <a:gd name="connsiteX7" fmla="*/ 5234940 w 5234940"/>
                <a:gd name="connsiteY7" fmla="*/ 4145280 h 4152900"/>
                <a:gd name="connsiteX8" fmla="*/ 0 w 5234940"/>
                <a:gd name="connsiteY8" fmla="*/ 4152900 h 4152900"/>
                <a:gd name="connsiteX9" fmla="*/ 7620 w 5234940"/>
                <a:gd name="connsiteY9" fmla="*/ 0 h 4152900"/>
                <a:gd name="connsiteX0" fmla="*/ 7620 w 5234940"/>
                <a:gd name="connsiteY0" fmla="*/ 66675 h 4219575"/>
                <a:gd name="connsiteX1" fmla="*/ 864870 w 5234940"/>
                <a:gd name="connsiteY1" fmla="*/ 0 h 4219575"/>
                <a:gd name="connsiteX2" fmla="*/ 1731010 w 5234940"/>
                <a:gd name="connsiteY2" fmla="*/ 120650 h 4219575"/>
                <a:gd name="connsiteX3" fmla="*/ 2588895 w 5234940"/>
                <a:gd name="connsiteY3" fmla="*/ 504190 h 4219575"/>
                <a:gd name="connsiteX4" fmla="*/ 3444875 w 5234940"/>
                <a:gd name="connsiteY4" fmla="*/ 1165225 h 4219575"/>
                <a:gd name="connsiteX5" fmla="*/ 4307840 w 5234940"/>
                <a:gd name="connsiteY5" fmla="*/ 2125980 h 4219575"/>
                <a:gd name="connsiteX6" fmla="*/ 5226685 w 5234940"/>
                <a:gd name="connsiteY6" fmla="*/ 2577465 h 4219575"/>
                <a:gd name="connsiteX7" fmla="*/ 5234940 w 5234940"/>
                <a:gd name="connsiteY7" fmla="*/ 4211955 h 4219575"/>
                <a:gd name="connsiteX8" fmla="*/ 0 w 5234940"/>
                <a:gd name="connsiteY8" fmla="*/ 4219575 h 4219575"/>
                <a:gd name="connsiteX9" fmla="*/ 7620 w 5234940"/>
                <a:gd name="connsiteY9" fmla="*/ 66675 h 4219575"/>
                <a:gd name="connsiteX0" fmla="*/ 0 w 5246370"/>
                <a:gd name="connsiteY0" fmla="*/ 0 h 4229100"/>
                <a:gd name="connsiteX1" fmla="*/ 876300 w 5246370"/>
                <a:gd name="connsiteY1" fmla="*/ 9525 h 4229100"/>
                <a:gd name="connsiteX2" fmla="*/ 1742440 w 5246370"/>
                <a:gd name="connsiteY2" fmla="*/ 130175 h 4229100"/>
                <a:gd name="connsiteX3" fmla="*/ 2600325 w 5246370"/>
                <a:gd name="connsiteY3" fmla="*/ 513715 h 4229100"/>
                <a:gd name="connsiteX4" fmla="*/ 3456305 w 5246370"/>
                <a:gd name="connsiteY4" fmla="*/ 1174750 h 4229100"/>
                <a:gd name="connsiteX5" fmla="*/ 4319270 w 5246370"/>
                <a:gd name="connsiteY5" fmla="*/ 2135505 h 4229100"/>
                <a:gd name="connsiteX6" fmla="*/ 5238115 w 5246370"/>
                <a:gd name="connsiteY6" fmla="*/ 2586990 h 4229100"/>
                <a:gd name="connsiteX7" fmla="*/ 5246370 w 5246370"/>
                <a:gd name="connsiteY7" fmla="*/ 4221480 h 4229100"/>
                <a:gd name="connsiteX8" fmla="*/ 11430 w 5246370"/>
                <a:gd name="connsiteY8" fmla="*/ 4229100 h 4229100"/>
                <a:gd name="connsiteX9" fmla="*/ 0 w 5246370"/>
                <a:gd name="connsiteY9" fmla="*/ 0 h 4229100"/>
                <a:gd name="connsiteX0" fmla="*/ 0 w 5238320"/>
                <a:gd name="connsiteY0" fmla="*/ 0 h 4294505"/>
                <a:gd name="connsiteX1" fmla="*/ 876300 w 5238320"/>
                <a:gd name="connsiteY1" fmla="*/ 9525 h 4294505"/>
                <a:gd name="connsiteX2" fmla="*/ 1742440 w 5238320"/>
                <a:gd name="connsiteY2" fmla="*/ 130175 h 4294505"/>
                <a:gd name="connsiteX3" fmla="*/ 2600325 w 5238320"/>
                <a:gd name="connsiteY3" fmla="*/ 513715 h 4294505"/>
                <a:gd name="connsiteX4" fmla="*/ 3456305 w 5238320"/>
                <a:gd name="connsiteY4" fmla="*/ 1174750 h 4294505"/>
                <a:gd name="connsiteX5" fmla="*/ 4319270 w 5238320"/>
                <a:gd name="connsiteY5" fmla="*/ 2135505 h 4294505"/>
                <a:gd name="connsiteX6" fmla="*/ 5238115 w 5238320"/>
                <a:gd name="connsiteY6" fmla="*/ 2586990 h 4294505"/>
                <a:gd name="connsiteX7" fmla="*/ 5217795 w 5238320"/>
                <a:gd name="connsiteY7" fmla="*/ 4294505 h 4294505"/>
                <a:gd name="connsiteX8" fmla="*/ 11430 w 5238320"/>
                <a:gd name="connsiteY8" fmla="*/ 4229100 h 4294505"/>
                <a:gd name="connsiteX9" fmla="*/ 0 w 5238320"/>
                <a:gd name="connsiteY9" fmla="*/ 0 h 4294505"/>
                <a:gd name="connsiteX0" fmla="*/ 0 w 5238320"/>
                <a:gd name="connsiteY0" fmla="*/ 0 h 4294505"/>
                <a:gd name="connsiteX1" fmla="*/ 876300 w 5238320"/>
                <a:gd name="connsiteY1" fmla="*/ 9525 h 4294505"/>
                <a:gd name="connsiteX2" fmla="*/ 1742440 w 5238320"/>
                <a:gd name="connsiteY2" fmla="*/ 130175 h 4294505"/>
                <a:gd name="connsiteX3" fmla="*/ 2600325 w 5238320"/>
                <a:gd name="connsiteY3" fmla="*/ 513715 h 4294505"/>
                <a:gd name="connsiteX4" fmla="*/ 3456305 w 5238320"/>
                <a:gd name="connsiteY4" fmla="*/ 1174750 h 4294505"/>
                <a:gd name="connsiteX5" fmla="*/ 4319270 w 5238320"/>
                <a:gd name="connsiteY5" fmla="*/ 2135505 h 4294505"/>
                <a:gd name="connsiteX6" fmla="*/ 5238115 w 5238320"/>
                <a:gd name="connsiteY6" fmla="*/ 2586990 h 4294505"/>
                <a:gd name="connsiteX7" fmla="*/ 5217795 w 5238320"/>
                <a:gd name="connsiteY7" fmla="*/ 4294505 h 4294505"/>
                <a:gd name="connsiteX8" fmla="*/ 5080 w 5238320"/>
                <a:gd name="connsiteY8" fmla="*/ 4289425 h 4294505"/>
                <a:gd name="connsiteX9" fmla="*/ 0 w 5238320"/>
                <a:gd name="connsiteY9" fmla="*/ 0 h 4294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238320" h="4294505">
                  <a:moveTo>
                    <a:pt x="0" y="0"/>
                  </a:moveTo>
                  <a:lnTo>
                    <a:pt x="876300" y="9525"/>
                  </a:lnTo>
                  <a:lnTo>
                    <a:pt x="1742440" y="130175"/>
                  </a:lnTo>
                  <a:lnTo>
                    <a:pt x="2600325" y="513715"/>
                  </a:lnTo>
                  <a:lnTo>
                    <a:pt x="3456305" y="1174750"/>
                  </a:lnTo>
                  <a:lnTo>
                    <a:pt x="4319270" y="2135505"/>
                  </a:lnTo>
                  <a:lnTo>
                    <a:pt x="5238115" y="2586990"/>
                  </a:lnTo>
                  <a:cubicBezTo>
                    <a:pt x="5240867" y="3131820"/>
                    <a:pt x="5215043" y="3749675"/>
                    <a:pt x="5217795" y="4294505"/>
                  </a:cubicBezTo>
                  <a:lnTo>
                    <a:pt x="5080" y="4289425"/>
                  </a:lnTo>
                  <a:cubicBezTo>
                    <a:pt x="3387" y="2859617"/>
                    <a:pt x="1693" y="1429808"/>
                    <a:pt x="0" y="0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2A4AD13-105F-4F83-9B41-C32297D1A8A6}"/>
                </a:ext>
              </a:extLst>
            </p:cNvPr>
            <p:cNvSpPr txBox="1"/>
            <p:nvPr/>
          </p:nvSpPr>
          <p:spPr>
            <a:xfrm>
              <a:off x="6987728" y="3417183"/>
              <a:ext cx="198645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dirty="0">
                  <a:solidFill>
                    <a:schemeClr val="bg1"/>
                  </a:solidFill>
                </a:rPr>
                <a:t>SCHEDULABLE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20BD4F4-5114-4E7D-86BB-A2C801B00607}"/>
              </a:ext>
            </a:extLst>
          </p:cNvPr>
          <p:cNvGrpSpPr/>
          <p:nvPr/>
        </p:nvGrpSpPr>
        <p:grpSpPr>
          <a:xfrm>
            <a:off x="6877050" y="1262063"/>
            <a:ext cx="4233863" cy="2538412"/>
            <a:chOff x="6877050" y="1262063"/>
            <a:chExt cx="4233863" cy="2538412"/>
          </a:xfrm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DE854EBA-614F-4F6A-9E3B-6977EE16F5E3}"/>
                </a:ext>
              </a:extLst>
            </p:cNvPr>
            <p:cNvSpPr/>
            <p:nvPr/>
          </p:nvSpPr>
          <p:spPr>
            <a:xfrm>
              <a:off x="6877050" y="1262063"/>
              <a:ext cx="4233863" cy="2538412"/>
            </a:xfrm>
            <a:custGeom>
              <a:avLst/>
              <a:gdLst>
                <a:gd name="connsiteX0" fmla="*/ 4191000 w 4233863"/>
                <a:gd name="connsiteY0" fmla="*/ 28575 h 2538412"/>
                <a:gd name="connsiteX1" fmla="*/ 0 w 4233863"/>
                <a:gd name="connsiteY1" fmla="*/ 0 h 2538412"/>
                <a:gd name="connsiteX2" fmla="*/ 747713 w 4233863"/>
                <a:gd name="connsiteY2" fmla="*/ 76200 h 2538412"/>
                <a:gd name="connsiteX3" fmla="*/ 1633538 w 4233863"/>
                <a:gd name="connsiteY3" fmla="*/ 476250 h 2538412"/>
                <a:gd name="connsiteX4" fmla="*/ 2471738 w 4233863"/>
                <a:gd name="connsiteY4" fmla="*/ 1143000 h 2538412"/>
                <a:gd name="connsiteX5" fmla="*/ 3352800 w 4233863"/>
                <a:gd name="connsiteY5" fmla="*/ 2095500 h 2538412"/>
                <a:gd name="connsiteX6" fmla="*/ 4233863 w 4233863"/>
                <a:gd name="connsiteY6" fmla="*/ 2538412 h 2538412"/>
                <a:gd name="connsiteX7" fmla="*/ 4191000 w 4233863"/>
                <a:gd name="connsiteY7" fmla="*/ 28575 h 2538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33863" h="2538412">
                  <a:moveTo>
                    <a:pt x="4191000" y="28575"/>
                  </a:moveTo>
                  <a:lnTo>
                    <a:pt x="0" y="0"/>
                  </a:lnTo>
                  <a:lnTo>
                    <a:pt x="747713" y="76200"/>
                  </a:lnTo>
                  <a:lnTo>
                    <a:pt x="1633538" y="476250"/>
                  </a:lnTo>
                  <a:lnTo>
                    <a:pt x="2471738" y="1143000"/>
                  </a:lnTo>
                  <a:lnTo>
                    <a:pt x="3352800" y="2095500"/>
                  </a:lnTo>
                  <a:lnTo>
                    <a:pt x="4233863" y="2538412"/>
                  </a:lnTo>
                  <a:lnTo>
                    <a:pt x="4191000" y="28575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AC5AF4D-F80E-4E90-AE4F-D6951FC062BD}"/>
                </a:ext>
              </a:extLst>
            </p:cNvPr>
            <p:cNvSpPr txBox="1"/>
            <p:nvPr/>
          </p:nvSpPr>
          <p:spPr>
            <a:xfrm>
              <a:off x="9183256" y="1566911"/>
              <a:ext cx="171762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dirty="0">
                  <a:solidFill>
                    <a:schemeClr val="bg1"/>
                  </a:solidFill>
                </a:rPr>
                <a:t>UNKNOWN</a:t>
              </a:r>
            </a:p>
          </p:txBody>
        </p:sp>
      </p:grpSp>
      <p:pic>
        <p:nvPicPr>
          <p:cNvPr id="19" name="gang_no_precedence_8">
            <a:extLst>
              <a:ext uri="{FF2B5EF4-FFF2-40B4-BE49-F238E27FC236}">
                <a16:creationId xmlns:a16="http://schemas.microsoft.com/office/drawing/2014/main" id="{5E726095-2D21-4C3F-BCCF-E9084C57F40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73"/>
          <a:stretch/>
        </p:blipFill>
        <p:spPr>
          <a:xfrm>
            <a:off x="5350748" y="1027385"/>
            <a:ext cx="6003050" cy="472281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4C8C37E7-0749-46DF-AFEC-54650D060E9F}"/>
              </a:ext>
            </a:extLst>
          </p:cNvPr>
          <p:cNvSpPr txBox="1"/>
          <p:nvPr/>
        </p:nvSpPr>
        <p:spPr>
          <a:xfrm>
            <a:off x="9348175" y="4605713"/>
            <a:ext cx="17627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/>
              <a:t>This project (sufficient test)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E621843-6ED4-4913-8934-E1E5AB0C26CA}"/>
              </a:ext>
            </a:extLst>
          </p:cNvPr>
          <p:cNvCxnSpPr>
            <a:cxnSpLocks/>
            <a:stCxn id="21" idx="0"/>
          </p:cNvCxnSpPr>
          <p:nvPr/>
        </p:nvCxnSpPr>
        <p:spPr>
          <a:xfrm flipV="1">
            <a:off x="10229544" y="3615559"/>
            <a:ext cx="0" cy="990154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37B116A-776F-463D-BA02-4D3987C61326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4714874" y="1280864"/>
            <a:ext cx="1076325" cy="417826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D85C8880-FB03-4139-9F05-91A64CC80726}"/>
              </a:ext>
            </a:extLst>
          </p:cNvPr>
          <p:cNvSpPr txBox="1"/>
          <p:nvPr/>
        </p:nvSpPr>
        <p:spPr>
          <a:xfrm>
            <a:off x="725213" y="5379351"/>
            <a:ext cx="40990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Randomly generated task sets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A0CB90F-2105-4FCA-8FE1-A4E0190DBCDF}"/>
              </a:ext>
            </a:extLst>
          </p:cNvPr>
          <p:cNvSpPr txBox="1"/>
          <p:nvPr/>
        </p:nvSpPr>
        <p:spPr>
          <a:xfrm>
            <a:off x="616822" y="3061281"/>
            <a:ext cx="421731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sz="2400" dirty="0"/>
              <a:t>System processors: 8</a:t>
            </a:r>
          </a:p>
          <a:p>
            <a:pPr marL="285750" indent="-285750"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sz="2400" dirty="0"/>
              <a:t>System tasks: 4 and 8</a:t>
            </a:r>
          </a:p>
          <a:p>
            <a:pPr marL="285750" indent="-285750"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sz="2400" dirty="0"/>
              <a:t>Execution-time variation: 25%</a:t>
            </a:r>
          </a:p>
          <a:p>
            <a:pPr marL="285750" indent="-285750"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sz="2400" dirty="0"/>
              <a:t>Segments per task: 1</a:t>
            </a:r>
          </a:p>
          <a:p>
            <a:pPr marL="285750" indent="-285750">
              <a:buClr>
                <a:srgbClr val="00A6D6"/>
              </a:buClr>
              <a:buFont typeface="Arial" panose="020B0604020202020204" pitchFamily="34" charset="0"/>
              <a:buChar char="•"/>
            </a:pPr>
            <a:endParaRPr lang="en-GB" sz="24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3C8D5AC-034A-4F5F-9705-2A0AD88DF326}"/>
              </a:ext>
            </a:extLst>
          </p:cNvPr>
          <p:cNvSpPr txBox="1"/>
          <p:nvPr/>
        </p:nvSpPr>
        <p:spPr>
          <a:xfrm>
            <a:off x="6523923" y="4475873"/>
            <a:ext cx="17627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/>
              <a:t>This project </a:t>
            </a:r>
          </a:p>
          <a:p>
            <a:pPr algn="ctr"/>
            <a:r>
              <a:rPr lang="en-GB" sz="2000" dirty="0"/>
              <a:t>8 tasks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42047B2-B060-4C67-85F4-2F981755B7C6}"/>
              </a:ext>
            </a:extLst>
          </p:cNvPr>
          <p:cNvCxnSpPr>
            <a:cxnSpLocks/>
            <a:stCxn id="25" idx="0"/>
          </p:cNvCxnSpPr>
          <p:nvPr/>
        </p:nvCxnSpPr>
        <p:spPr>
          <a:xfrm flipV="1">
            <a:off x="7405292" y="3429001"/>
            <a:ext cx="805093" cy="1046872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ED3F47AE-6A8F-483A-B56C-5D7071742C9B}"/>
              </a:ext>
            </a:extLst>
          </p:cNvPr>
          <p:cNvSpPr txBox="1"/>
          <p:nvPr/>
        </p:nvSpPr>
        <p:spPr>
          <a:xfrm>
            <a:off x="9842344" y="1437866"/>
            <a:ext cx="15114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/>
              <a:t>This project </a:t>
            </a:r>
          </a:p>
          <a:p>
            <a:pPr algn="ctr"/>
            <a:r>
              <a:rPr lang="en-GB" sz="2000" dirty="0"/>
              <a:t>4 tasks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AA17BF7-FB49-450D-BB2C-3108773622AF}"/>
              </a:ext>
            </a:extLst>
          </p:cNvPr>
          <p:cNvCxnSpPr>
            <a:cxnSpLocks/>
          </p:cNvCxnSpPr>
          <p:nvPr/>
        </p:nvCxnSpPr>
        <p:spPr>
          <a:xfrm flipH="1">
            <a:off x="9174254" y="1906589"/>
            <a:ext cx="903196" cy="297115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1289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10" grpId="0"/>
      <p:bldP spid="11" grpId="0"/>
      <p:bldP spid="13" grpId="0"/>
      <p:bldP spid="21" grpId="0"/>
      <p:bldP spid="21" grpId="1"/>
      <p:bldP spid="37" grpId="0"/>
      <p:bldP spid="23" grpId="0"/>
      <p:bldP spid="25" grpId="0"/>
      <p:bldP spid="2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E1833-DCF9-41A2-A9F9-9348698E71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50ABF4-E115-49BC-85EC-B678EA7A31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300000"/>
              </a:lnSpc>
            </a:pPr>
            <a:r>
              <a:rPr lang="en-GB" dirty="0"/>
              <a:t> </a:t>
            </a:r>
            <a:r>
              <a:rPr lang="en-GB" strike="sngStrike" dirty="0"/>
              <a:t>Gang schedulability analysis</a:t>
            </a:r>
          </a:p>
          <a:p>
            <a:r>
              <a:rPr lang="en-GB" dirty="0"/>
              <a:t> New scheduling policy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A33CC8-B6F2-44D0-B0E0-CF89CDB34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020525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75B93-C838-420B-98DB-EC47BB449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JLFP limitations with moldable gang</a:t>
            </a:r>
          </a:p>
        </p:txBody>
      </p:sp>
      <p:sp>
        <p:nvSpPr>
          <p:cNvPr id="3" name="Content Placeholder 2" hidden="1">
            <a:extLst>
              <a:ext uri="{FF2B5EF4-FFF2-40B4-BE49-F238E27FC236}">
                <a16:creationId xmlns:a16="http://schemas.microsoft.com/office/drawing/2014/main" id="{C6C6B923-AE93-4655-A9DB-05DFFE742E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noProof="0" dirty="0"/>
              <a:t>Limited-Preemptive Moldable Reservation Gang Scheduler</a:t>
            </a:r>
          </a:p>
          <a:p>
            <a:r>
              <a:rPr lang="en-GB" noProof="0" dirty="0"/>
              <a:t>Non-work conserving scheduler</a:t>
            </a:r>
          </a:p>
          <a:p>
            <a:r>
              <a:rPr lang="en-GB" noProof="0" dirty="0"/>
              <a:t>Reserve cores of higher-priority tasks and distribute the remaining ones among lower priority tasks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AEC209-9A63-4A23-BDFE-9627342A7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19</a:t>
            </a:fld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0DC2898-13CD-4966-A24A-883C0210E7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9553" y="3847229"/>
            <a:ext cx="5093074" cy="20418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0B8F1F9-3923-4D2A-B109-8E0649048F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9553" y="3847229"/>
            <a:ext cx="5093074" cy="204181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54E2822-8909-4873-AF29-2578D61D18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9553" y="3842454"/>
            <a:ext cx="5093074" cy="204181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B8BCF9D-768A-4E52-ACF5-47D22FC860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9553" y="3847229"/>
            <a:ext cx="5093074" cy="204181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362734B-1C47-44DF-A4AC-172C69E5650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9553" y="3847229"/>
            <a:ext cx="5093074" cy="204181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C2E6BBE-E0F7-4761-AAFD-B4613B52968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9553" y="3848400"/>
            <a:ext cx="5093074" cy="205328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B_j0">
                <a:extLst>
                  <a:ext uri="{FF2B5EF4-FFF2-40B4-BE49-F238E27FC236}">
                    <a16:creationId xmlns:a16="http://schemas.microsoft.com/office/drawing/2014/main" id="{9B7F500E-8946-4B1A-9BBA-E4C390965BC5}"/>
                  </a:ext>
                </a:extLst>
              </p:cNvPr>
              <p:cNvSpPr txBox="1"/>
              <p:nvPr/>
            </p:nvSpPr>
            <p:spPr>
              <a:xfrm>
                <a:off x="5312662" y="3919950"/>
                <a:ext cx="17022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/>
                  <a:t>S</a:t>
                </a:r>
                <a:r>
                  <a:rPr lang="en-GB" dirty="0"/>
                  <a:t>c</a:t>
                </a:r>
                <a:r>
                  <a:rPr lang="en-150"/>
                  <a:t>h</a:t>
                </a:r>
                <a:r>
                  <a:rPr lang="en-GB" dirty="0"/>
                  <a:t>e</a:t>
                </a:r>
                <a:r>
                  <a:rPr lang="en-150"/>
                  <a:t>d</a:t>
                </a:r>
                <a:r>
                  <a:rPr lang="en-GB" dirty="0"/>
                  <a:t>u</a:t>
                </a:r>
                <a:r>
                  <a:rPr lang="en-150"/>
                  <a:t>l</a:t>
                </a:r>
                <a:r>
                  <a:rPr lang="en-GB" dirty="0"/>
                  <a:t>i</a:t>
                </a:r>
                <a:r>
                  <a:rPr lang="en-150"/>
                  <a:t>n</a:t>
                </a:r>
                <a:r>
                  <a:rPr lang="en-GB" dirty="0"/>
                  <a:t>g</a:t>
                </a:r>
                <a:r>
                  <a:rPr lang="en-1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18" name="TB_j0">
                <a:extLst>
                  <a:ext uri="{FF2B5EF4-FFF2-40B4-BE49-F238E27FC236}">
                    <a16:creationId xmlns:a16="http://schemas.microsoft.com/office/drawing/2014/main" id="{9B7F500E-8946-4B1A-9BBA-E4C390965B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2662" y="3919950"/>
                <a:ext cx="1702217" cy="369332"/>
              </a:xfrm>
              <a:prstGeom prst="rect">
                <a:avLst/>
              </a:prstGeom>
              <a:blipFill>
                <a:blip r:embed="rId9"/>
                <a:stretch>
                  <a:fillRect l="-2857" t="-8197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B_j1">
                <a:extLst>
                  <a:ext uri="{FF2B5EF4-FFF2-40B4-BE49-F238E27FC236}">
                    <a16:creationId xmlns:a16="http://schemas.microsoft.com/office/drawing/2014/main" id="{493A6B90-0674-4F84-BA44-B1D844177C6E}"/>
                  </a:ext>
                </a:extLst>
              </p:cNvPr>
              <p:cNvSpPr txBox="1"/>
              <p:nvPr/>
            </p:nvSpPr>
            <p:spPr>
              <a:xfrm>
                <a:off x="5312663" y="3920066"/>
                <a:ext cx="17022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/>
                  <a:t>S</a:t>
                </a:r>
                <a:r>
                  <a:rPr lang="en-GB" dirty="0"/>
                  <a:t>c</a:t>
                </a:r>
                <a:r>
                  <a:rPr lang="en-150"/>
                  <a:t>h</a:t>
                </a:r>
                <a:r>
                  <a:rPr lang="en-GB" dirty="0"/>
                  <a:t>e</a:t>
                </a:r>
                <a:r>
                  <a:rPr lang="en-150"/>
                  <a:t>d</a:t>
                </a:r>
                <a:r>
                  <a:rPr lang="en-GB" dirty="0"/>
                  <a:t>u</a:t>
                </a:r>
                <a:r>
                  <a:rPr lang="en-150"/>
                  <a:t>l</a:t>
                </a:r>
                <a:r>
                  <a:rPr lang="en-GB" dirty="0"/>
                  <a:t>i</a:t>
                </a:r>
                <a:r>
                  <a:rPr lang="en-150"/>
                  <a:t>n</a:t>
                </a:r>
                <a:r>
                  <a:rPr lang="en-GB" dirty="0"/>
                  <a:t>g</a:t>
                </a:r>
                <a:r>
                  <a:rPr lang="en-1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17" name="TB_j1">
                <a:extLst>
                  <a:ext uri="{FF2B5EF4-FFF2-40B4-BE49-F238E27FC236}">
                    <a16:creationId xmlns:a16="http://schemas.microsoft.com/office/drawing/2014/main" id="{493A6B90-0674-4F84-BA44-B1D844177C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2663" y="3920066"/>
                <a:ext cx="1702217" cy="369332"/>
              </a:xfrm>
              <a:prstGeom prst="rect">
                <a:avLst/>
              </a:prstGeom>
              <a:blipFill>
                <a:blip r:embed="rId10"/>
                <a:stretch>
                  <a:fillRect l="-2857" t="-8197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B_j2">
                <a:extLst>
                  <a:ext uri="{FF2B5EF4-FFF2-40B4-BE49-F238E27FC236}">
                    <a16:creationId xmlns:a16="http://schemas.microsoft.com/office/drawing/2014/main" id="{EB34E394-0A34-4C22-A616-6C7839402D4C}"/>
                  </a:ext>
                </a:extLst>
              </p:cNvPr>
              <p:cNvSpPr txBox="1"/>
              <p:nvPr/>
            </p:nvSpPr>
            <p:spPr>
              <a:xfrm>
                <a:off x="5312662" y="3919950"/>
                <a:ext cx="17022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/>
                  <a:t>S</a:t>
                </a:r>
                <a:r>
                  <a:rPr lang="en-GB" dirty="0"/>
                  <a:t>c</a:t>
                </a:r>
                <a:r>
                  <a:rPr lang="en-150"/>
                  <a:t>h</a:t>
                </a:r>
                <a:r>
                  <a:rPr lang="en-GB" dirty="0"/>
                  <a:t>e</a:t>
                </a:r>
                <a:r>
                  <a:rPr lang="en-150"/>
                  <a:t>d</a:t>
                </a:r>
                <a:r>
                  <a:rPr lang="en-GB" dirty="0"/>
                  <a:t>u</a:t>
                </a:r>
                <a:r>
                  <a:rPr lang="en-150"/>
                  <a:t>l</a:t>
                </a:r>
                <a:r>
                  <a:rPr lang="en-GB" dirty="0"/>
                  <a:t>i</a:t>
                </a:r>
                <a:r>
                  <a:rPr lang="en-150"/>
                  <a:t>n</a:t>
                </a:r>
                <a:r>
                  <a:rPr lang="en-GB" dirty="0"/>
                  <a:t>g</a:t>
                </a:r>
                <a:r>
                  <a:rPr lang="en-1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19" name="TB_j2">
                <a:extLst>
                  <a:ext uri="{FF2B5EF4-FFF2-40B4-BE49-F238E27FC236}">
                    <a16:creationId xmlns:a16="http://schemas.microsoft.com/office/drawing/2014/main" id="{EB34E394-0A34-4C22-A616-6C7839402D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2662" y="3919950"/>
                <a:ext cx="1702217" cy="369332"/>
              </a:xfrm>
              <a:prstGeom prst="rect">
                <a:avLst/>
              </a:prstGeom>
              <a:blipFill>
                <a:blip r:embed="rId11"/>
                <a:stretch>
                  <a:fillRect l="-2857" t="-8197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B_j3">
                <a:extLst>
                  <a:ext uri="{FF2B5EF4-FFF2-40B4-BE49-F238E27FC236}">
                    <a16:creationId xmlns:a16="http://schemas.microsoft.com/office/drawing/2014/main" id="{2CE901D1-E60E-4EC9-B51E-70B618A9D119}"/>
                  </a:ext>
                </a:extLst>
              </p:cNvPr>
              <p:cNvSpPr txBox="1"/>
              <p:nvPr/>
            </p:nvSpPr>
            <p:spPr>
              <a:xfrm>
                <a:off x="5312662" y="3919950"/>
                <a:ext cx="17022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/>
                  <a:t>S</a:t>
                </a:r>
                <a:r>
                  <a:rPr lang="en-GB" dirty="0"/>
                  <a:t>c</a:t>
                </a:r>
                <a:r>
                  <a:rPr lang="en-150"/>
                  <a:t>h</a:t>
                </a:r>
                <a:r>
                  <a:rPr lang="en-GB" dirty="0"/>
                  <a:t>e</a:t>
                </a:r>
                <a:r>
                  <a:rPr lang="en-150"/>
                  <a:t>d</a:t>
                </a:r>
                <a:r>
                  <a:rPr lang="en-GB" dirty="0"/>
                  <a:t>u</a:t>
                </a:r>
                <a:r>
                  <a:rPr lang="en-150"/>
                  <a:t>l</a:t>
                </a:r>
                <a:r>
                  <a:rPr lang="en-GB" dirty="0"/>
                  <a:t>i</a:t>
                </a:r>
                <a:r>
                  <a:rPr lang="en-150"/>
                  <a:t>n</a:t>
                </a:r>
                <a:r>
                  <a:rPr lang="en-GB" dirty="0"/>
                  <a:t>g</a:t>
                </a:r>
                <a:r>
                  <a:rPr lang="en-1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20" name="TB_j3">
                <a:extLst>
                  <a:ext uri="{FF2B5EF4-FFF2-40B4-BE49-F238E27FC236}">
                    <a16:creationId xmlns:a16="http://schemas.microsoft.com/office/drawing/2014/main" id="{2CE901D1-E60E-4EC9-B51E-70B618A9D1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2662" y="3919950"/>
                <a:ext cx="1702217" cy="369332"/>
              </a:xfrm>
              <a:prstGeom prst="rect">
                <a:avLst/>
              </a:prstGeom>
              <a:blipFill>
                <a:blip r:embed="rId12"/>
                <a:stretch>
                  <a:fillRect l="-2857" t="-8197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B_scheduler">
            <a:extLst>
              <a:ext uri="{FF2B5EF4-FFF2-40B4-BE49-F238E27FC236}">
                <a16:creationId xmlns:a16="http://schemas.microsoft.com/office/drawing/2014/main" id="{67B0408C-CF38-4C95-B442-77EB9007AAFB}"/>
              </a:ext>
            </a:extLst>
          </p:cNvPr>
          <p:cNvSpPr txBox="1"/>
          <p:nvPr/>
        </p:nvSpPr>
        <p:spPr>
          <a:xfrm>
            <a:off x="2081048" y="3499945"/>
            <a:ext cx="2806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/>
              <a:t>J</a:t>
            </a:r>
            <a:r>
              <a:rPr lang="en-GB" dirty="0"/>
              <a:t>L</a:t>
            </a:r>
            <a:r>
              <a:rPr lang="en-150"/>
              <a:t>F</a:t>
            </a:r>
            <a:r>
              <a:rPr lang="en-GB" dirty="0"/>
              <a:t>P</a:t>
            </a:r>
            <a:r>
              <a:rPr lang="en-150"/>
              <a:t> </a:t>
            </a:r>
            <a:r>
              <a:rPr lang="en-GB" dirty="0"/>
              <a:t>s</a:t>
            </a:r>
            <a:r>
              <a:rPr lang="en-150"/>
              <a:t>c</a:t>
            </a:r>
            <a:r>
              <a:rPr lang="en-GB" dirty="0"/>
              <a:t>h</a:t>
            </a:r>
            <a:r>
              <a:rPr lang="en-150"/>
              <a:t>e</a:t>
            </a:r>
            <a:r>
              <a:rPr lang="en-GB" dirty="0"/>
              <a:t>d</a:t>
            </a:r>
            <a:r>
              <a:rPr lang="en-150"/>
              <a:t>u</a:t>
            </a:r>
            <a:r>
              <a:rPr lang="en-GB" dirty="0"/>
              <a:t>l</a:t>
            </a:r>
            <a:r>
              <a:rPr lang="en-150"/>
              <a:t>e</a:t>
            </a:r>
            <a:r>
              <a:rPr lang="en-GB" dirty="0"/>
              <a:t>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_base">
                <a:extLst>
                  <a:ext uri="{FF2B5EF4-FFF2-40B4-BE49-F238E27FC236}">
                    <a16:creationId xmlns:a16="http://schemas.microsoft.com/office/drawing/2014/main" id="{86EE8435-BA21-4444-A3E9-94BFF814702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3988616"/>
                  </p:ext>
                </p:extLst>
              </p:nvPr>
            </p:nvGraphicFramePr>
            <p:xfrm>
              <a:off x="7182744" y="3623264"/>
              <a:ext cx="4419178" cy="210312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431758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940118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761365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1076643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09294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Priority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Cores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Deadline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Execution </a:t>
                          </a:r>
                        </a:p>
                        <a:p>
                          <a:r>
                            <a:rPr lang="en-GB" dirty="0"/>
                            <a:t>time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/>
                            <a:t>High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/>
                            <a:t>Mid-high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/>
                            <a:t>Mid-low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/>
                            <a:t>Low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_base">
                <a:extLst>
                  <a:ext uri="{FF2B5EF4-FFF2-40B4-BE49-F238E27FC236}">
                    <a16:creationId xmlns:a16="http://schemas.microsoft.com/office/drawing/2014/main" id="{86EE8435-BA21-4444-A3E9-94BFF814702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3988616"/>
                  </p:ext>
                </p:extLst>
              </p:nvPr>
            </p:nvGraphicFramePr>
            <p:xfrm>
              <a:off x="7182744" y="3623264"/>
              <a:ext cx="4419178" cy="210312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431758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940118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761365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1076643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09294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Priority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Cores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Deadline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Execution </a:t>
                          </a:r>
                        </a:p>
                        <a:p>
                          <a:r>
                            <a:rPr lang="en-GB" dirty="0"/>
                            <a:t>time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l="-1408" t="-183333" r="-928169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/>
                            <a:t>High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l="-198305" t="-183333" r="-114689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l="-1408" t="-278689" r="-928169" b="-2213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/>
                            <a:t>Mid-high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l="-1408" t="-385000" r="-928169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/>
                            <a:t>Mid-low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l="-198305" t="-385000" r="-114689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l="-1408" t="-485000" r="-928169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/>
                            <a:t>Low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l="-198305" t="-485000" r="-114689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7" name="table_j0">
                <a:extLst>
                  <a:ext uri="{FF2B5EF4-FFF2-40B4-BE49-F238E27FC236}">
                    <a16:creationId xmlns:a16="http://schemas.microsoft.com/office/drawing/2014/main" id="{37B829B1-A9E4-4F4D-A4AD-38AC6673703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72351885"/>
                  </p:ext>
                </p:extLst>
              </p:nvPr>
            </p:nvGraphicFramePr>
            <p:xfrm>
              <a:off x="7182744" y="3623264"/>
              <a:ext cx="4419178" cy="210312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431758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940118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761365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1076643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09294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Priority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Cores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Deadline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Execution </a:t>
                          </a:r>
                        </a:p>
                        <a:p>
                          <a:r>
                            <a:rPr lang="en-GB" dirty="0"/>
                            <a:t>time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>
                              <a:solidFill>
                                <a:srgbClr val="C00000"/>
                              </a:solidFill>
                            </a:rPr>
                            <a:t>High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10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/>
                            <a:t>Mid-high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/>
                            <a:t>Mid-low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/>
                            <a:t>Low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7" name="table_j0">
                <a:extLst>
                  <a:ext uri="{FF2B5EF4-FFF2-40B4-BE49-F238E27FC236}">
                    <a16:creationId xmlns:a16="http://schemas.microsoft.com/office/drawing/2014/main" id="{37B829B1-A9E4-4F4D-A4AD-38AC6673703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72351885"/>
                  </p:ext>
                </p:extLst>
              </p:nvPr>
            </p:nvGraphicFramePr>
            <p:xfrm>
              <a:off x="7182744" y="3623264"/>
              <a:ext cx="4419178" cy="210312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431758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940118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761365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1076643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09294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Priority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Cores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Deadline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Execution </a:t>
                          </a:r>
                        </a:p>
                        <a:p>
                          <a:r>
                            <a:rPr lang="en-GB" dirty="0"/>
                            <a:t>time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408" t="-183333" r="-928169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>
                              <a:solidFill>
                                <a:srgbClr val="C00000"/>
                              </a:solidFill>
                            </a:rPr>
                            <a:t>High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98305" t="-183333" r="-114689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10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408" t="-278689" r="-928169" b="-2213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/>
                            <a:t>Mid-high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408" t="-385000" r="-928169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/>
                            <a:t>Mid-low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98305" t="-385000" r="-114689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408" t="-485000" r="-928169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/>
                            <a:t>Low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98305" t="-485000" r="-114689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8" name="table_j1">
                <a:extLst>
                  <a:ext uri="{FF2B5EF4-FFF2-40B4-BE49-F238E27FC236}">
                    <a16:creationId xmlns:a16="http://schemas.microsoft.com/office/drawing/2014/main" id="{F0FE5A8F-A829-4E5D-A031-6A4360F3CA2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30107253"/>
                  </p:ext>
                </p:extLst>
              </p:nvPr>
            </p:nvGraphicFramePr>
            <p:xfrm>
              <a:off x="7182744" y="3623264"/>
              <a:ext cx="4419178" cy="210312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431758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940118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761365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1076643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09294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Priority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Cores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Deadline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Execution </a:t>
                          </a:r>
                        </a:p>
                        <a:p>
                          <a:r>
                            <a:rPr lang="en-GB" dirty="0"/>
                            <a:t>time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/>
                            <a:t>High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>
                              <a:solidFill>
                                <a:srgbClr val="C00000"/>
                              </a:solidFill>
                            </a:rPr>
                            <a:t>Mid-high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3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5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/>
                            <a:t>Mid-low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/>
                            <a:t>Low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8" name="table_j1">
                <a:extLst>
                  <a:ext uri="{FF2B5EF4-FFF2-40B4-BE49-F238E27FC236}">
                    <a16:creationId xmlns:a16="http://schemas.microsoft.com/office/drawing/2014/main" id="{F0FE5A8F-A829-4E5D-A031-6A4360F3CA2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30107253"/>
                  </p:ext>
                </p:extLst>
              </p:nvPr>
            </p:nvGraphicFramePr>
            <p:xfrm>
              <a:off x="7182744" y="3623264"/>
              <a:ext cx="4419178" cy="210312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431758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940118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761365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1076643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09294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Priority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Cores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Deadline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Execution </a:t>
                          </a:r>
                        </a:p>
                        <a:p>
                          <a:r>
                            <a:rPr lang="en-GB" dirty="0"/>
                            <a:t>time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408" t="-183333" r="-928169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/>
                            <a:t>High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98305" t="-183333" r="-114689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408" t="-278689" r="-928169" b="-2213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>
                              <a:solidFill>
                                <a:srgbClr val="C00000"/>
                              </a:solidFill>
                            </a:rPr>
                            <a:t>Mid-high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3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5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408" t="-385000" r="-928169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/>
                            <a:t>Mid-low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98305" t="-385000" r="-114689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408" t="-485000" r="-928169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/>
                            <a:t>Low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98305" t="-485000" r="-114689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9" name="table_j2">
                <a:extLst>
                  <a:ext uri="{FF2B5EF4-FFF2-40B4-BE49-F238E27FC236}">
                    <a16:creationId xmlns:a16="http://schemas.microsoft.com/office/drawing/2014/main" id="{B2A57C98-6FE8-42F9-9E6E-5170651CDFE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6014230"/>
                  </p:ext>
                </p:extLst>
              </p:nvPr>
            </p:nvGraphicFramePr>
            <p:xfrm>
              <a:off x="7182744" y="3623264"/>
              <a:ext cx="4419178" cy="210312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431758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940118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761365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1076643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09294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Priority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Cores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Deadline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Execution </a:t>
                          </a:r>
                        </a:p>
                        <a:p>
                          <a:r>
                            <a:rPr lang="en-GB" dirty="0"/>
                            <a:t>time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/>
                            <a:t>High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/>
                            <a:t>Mid-high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>
                              <a:solidFill>
                                <a:srgbClr val="C00000"/>
                              </a:solidFill>
                            </a:rPr>
                            <a:t>Mid-low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/>
                            <a:t>Low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9" name="table_j2">
                <a:extLst>
                  <a:ext uri="{FF2B5EF4-FFF2-40B4-BE49-F238E27FC236}">
                    <a16:creationId xmlns:a16="http://schemas.microsoft.com/office/drawing/2014/main" id="{B2A57C98-6FE8-42F9-9E6E-5170651CDFE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6014230"/>
                  </p:ext>
                </p:extLst>
              </p:nvPr>
            </p:nvGraphicFramePr>
            <p:xfrm>
              <a:off x="7182744" y="3623264"/>
              <a:ext cx="4419178" cy="210312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431758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940118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761365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1076643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09294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Priority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Cores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Deadline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Execution </a:t>
                          </a:r>
                        </a:p>
                        <a:p>
                          <a:r>
                            <a:rPr lang="en-GB" dirty="0"/>
                            <a:t>time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408" t="-183333" r="-928169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/>
                            <a:t>High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98305" t="-183333" r="-114689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408" t="-278689" r="-928169" b="-2213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/>
                            <a:t>Mid-high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408" t="-385000" r="-928169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>
                              <a:solidFill>
                                <a:srgbClr val="C00000"/>
                              </a:solidFill>
                            </a:rPr>
                            <a:t>Mid-low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98305" t="-385000" r="-114689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408" t="-485000" r="-928169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/>
                            <a:t>Low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98305" t="-485000" r="-114689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0" name="table_j3">
                <a:extLst>
                  <a:ext uri="{FF2B5EF4-FFF2-40B4-BE49-F238E27FC236}">
                    <a16:creationId xmlns:a16="http://schemas.microsoft.com/office/drawing/2014/main" id="{8C3F5EF7-67B6-485C-80A9-B724CF1A0CD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5556208"/>
                  </p:ext>
                </p:extLst>
              </p:nvPr>
            </p:nvGraphicFramePr>
            <p:xfrm>
              <a:off x="7182744" y="3623264"/>
              <a:ext cx="4419178" cy="210312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431758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940118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761365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1076643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09294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Priority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Cores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Deadline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Execution </a:t>
                          </a:r>
                        </a:p>
                        <a:p>
                          <a:r>
                            <a:rPr lang="en-GB" dirty="0"/>
                            <a:t>time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/>
                            <a:t>High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/>
                            <a:t>Mid-high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/>
                            <a:t>Mid-low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>
                              <a:solidFill>
                                <a:srgbClr val="C00000"/>
                              </a:solidFill>
                            </a:rPr>
                            <a:t>Low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0" name="table_j3">
                <a:extLst>
                  <a:ext uri="{FF2B5EF4-FFF2-40B4-BE49-F238E27FC236}">
                    <a16:creationId xmlns:a16="http://schemas.microsoft.com/office/drawing/2014/main" id="{8C3F5EF7-67B6-485C-80A9-B724CF1A0CD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5556208"/>
                  </p:ext>
                </p:extLst>
              </p:nvPr>
            </p:nvGraphicFramePr>
            <p:xfrm>
              <a:off x="7182744" y="3623264"/>
              <a:ext cx="4419178" cy="210312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431758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940118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761365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1076643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09294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Priority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Cores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Deadline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Execution </a:t>
                          </a:r>
                        </a:p>
                        <a:p>
                          <a:r>
                            <a:rPr lang="en-GB" dirty="0"/>
                            <a:t>time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1408" t="-183333" r="-928169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/>
                            <a:t>High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198305" t="-183333" r="-114689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1408" t="-278689" r="-928169" b="-2213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/>
                            <a:t>Mid-high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1408" t="-385000" r="-928169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/>
                            <a:t>Mid-low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198305" t="-385000" r="-114689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1408" t="-485000" r="-928169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>
                              <a:solidFill>
                                <a:srgbClr val="C00000"/>
                              </a:solidFill>
                            </a:rPr>
                            <a:t>Low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198305" t="-485000" r="-114689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494605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8" grpId="1"/>
      <p:bldP spid="17" grpId="0"/>
      <p:bldP spid="17" grpId="1"/>
      <p:bldP spid="17" grpId="2"/>
      <p:bldP spid="17" grpId="3"/>
      <p:bldP spid="19" grpId="0"/>
      <p:bldP spid="19" grpId="1"/>
      <p:bldP spid="20" grpId="0"/>
      <p:bldP spid="20" grpId="1"/>
      <p:bldP spid="2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CCC02-1E42-4EF2-96AE-1661FF2DFE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Real-time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17D28F-FFFC-4EC7-A692-DC7C3AA4CC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GB" dirty="0"/>
              <a:t>Systems of which correctness does depends not only on </a:t>
            </a:r>
            <a:r>
              <a:rPr lang="en-GB" b="1" dirty="0"/>
              <a:t>logical </a:t>
            </a:r>
            <a:r>
              <a:rPr lang="en-GB" dirty="0"/>
              <a:t>results but also on </a:t>
            </a:r>
            <a:r>
              <a:rPr lang="en-GB" b="1" dirty="0"/>
              <a:t>timing constraints</a:t>
            </a:r>
          </a:p>
          <a:p>
            <a:pPr>
              <a:lnSpc>
                <a:spcPct val="200000"/>
              </a:lnSpc>
            </a:pPr>
            <a:r>
              <a:rPr lang="en-GB" dirty="0"/>
              <a:t>Multicore systems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B372E4-01EE-459E-949D-B4ACE1B38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</a:t>
            </a:fld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E2EC03-8117-4A4E-8D43-D6C5D23256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1057013" y="4035769"/>
            <a:ext cx="3168356" cy="1901014"/>
          </a:xfrm>
          <a:prstGeom prst="rect">
            <a:avLst/>
          </a:prstGeom>
        </p:spPr>
      </p:pic>
      <p:pic>
        <p:nvPicPr>
          <p:cNvPr id="10" name="Picture 9" descr="A picture containing light, plate, drawing&#10;&#10;Description automatically generated">
            <a:extLst>
              <a:ext uri="{FF2B5EF4-FFF2-40B4-BE49-F238E27FC236}">
                <a16:creationId xmlns:a16="http://schemas.microsoft.com/office/drawing/2014/main" id="{B8B58BCA-7BA2-49FB-B0CA-EDA7B03402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6746" y="3812793"/>
            <a:ext cx="2244922" cy="2346966"/>
          </a:xfrm>
          <a:prstGeom prst="rect">
            <a:avLst/>
          </a:prstGeom>
        </p:spPr>
      </p:pic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7AB390EF-7B2C-4F5E-8160-8C5FF47AB2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0792" y="3985036"/>
            <a:ext cx="2851828" cy="2002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260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75B93-C838-420B-98DB-EC47BB449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Reservation-based gang </a:t>
            </a:r>
            <a:r>
              <a:rPr lang="en-GB" dirty="0"/>
              <a:t>scheduler</a:t>
            </a:r>
            <a:endParaRPr lang="en-GB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C6B923-AE93-4655-A9DB-05DFFE742E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6044"/>
            <a:ext cx="10515600" cy="1903785"/>
          </a:xfrm>
        </p:spPr>
        <p:txBody>
          <a:bodyPr>
            <a:normAutofit/>
          </a:bodyPr>
          <a:lstStyle/>
          <a:p>
            <a:r>
              <a:rPr lang="en-GB" noProof="0" dirty="0"/>
              <a:t>Reservation-based</a:t>
            </a:r>
          </a:p>
          <a:p>
            <a:r>
              <a:rPr lang="en-GB" dirty="0"/>
              <a:t>Reserve cores of higher-priority tasks and distribute the remaining ones among lower priority tasks</a:t>
            </a:r>
            <a:endParaRPr lang="en-GB" noProof="0" dirty="0"/>
          </a:p>
          <a:p>
            <a:r>
              <a:rPr lang="en-GB" noProof="0" dirty="0"/>
              <a:t>Non-work conserving scheduler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AEC209-9A63-4A23-BDFE-9627342A7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20</a:t>
            </a:fld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0DC2898-13CD-4966-A24A-883C0210E7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9553" y="3841493"/>
            <a:ext cx="5093074" cy="20418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0B8F1F9-3923-4D2A-B109-8E0649048F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9553" y="3841493"/>
            <a:ext cx="5093074" cy="205328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B8BCF9D-768A-4E52-ACF5-47D22FC860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9553" y="3841493"/>
            <a:ext cx="5087381" cy="205099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362734B-1C47-44DF-A4AC-172C69E565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9553" y="3841493"/>
            <a:ext cx="5093071" cy="205328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C2E6BBE-E0F7-4761-AAFD-B4613B52968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9553" y="3841493"/>
            <a:ext cx="5093071" cy="205328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0C28923-C96B-467C-92DB-DAF6989AD4B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9553" y="3841493"/>
            <a:ext cx="5093071" cy="204181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B_j0">
                <a:extLst>
                  <a:ext uri="{FF2B5EF4-FFF2-40B4-BE49-F238E27FC236}">
                    <a16:creationId xmlns:a16="http://schemas.microsoft.com/office/drawing/2014/main" id="{9B7F500E-8946-4B1A-9BBA-E4C390965BC5}"/>
                  </a:ext>
                </a:extLst>
              </p:cNvPr>
              <p:cNvSpPr txBox="1"/>
              <p:nvPr/>
            </p:nvSpPr>
            <p:spPr>
              <a:xfrm>
                <a:off x="5312662" y="3626875"/>
                <a:ext cx="17022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/>
                  <a:t>S</a:t>
                </a:r>
                <a:r>
                  <a:rPr lang="en-GB" dirty="0"/>
                  <a:t>c</a:t>
                </a:r>
                <a:r>
                  <a:rPr lang="en-150"/>
                  <a:t>h</a:t>
                </a:r>
                <a:r>
                  <a:rPr lang="en-GB" dirty="0"/>
                  <a:t>e</a:t>
                </a:r>
                <a:r>
                  <a:rPr lang="en-150"/>
                  <a:t>d</a:t>
                </a:r>
                <a:r>
                  <a:rPr lang="en-GB" dirty="0"/>
                  <a:t>u</a:t>
                </a:r>
                <a:r>
                  <a:rPr lang="en-150"/>
                  <a:t>l</a:t>
                </a:r>
                <a:r>
                  <a:rPr lang="en-GB" dirty="0"/>
                  <a:t>i</a:t>
                </a:r>
                <a:r>
                  <a:rPr lang="en-150"/>
                  <a:t>n</a:t>
                </a:r>
                <a:r>
                  <a:rPr lang="en-GB" dirty="0"/>
                  <a:t>g</a:t>
                </a:r>
                <a:r>
                  <a:rPr lang="en-1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18" name="TB_j0">
                <a:extLst>
                  <a:ext uri="{FF2B5EF4-FFF2-40B4-BE49-F238E27FC236}">
                    <a16:creationId xmlns:a16="http://schemas.microsoft.com/office/drawing/2014/main" id="{9B7F500E-8946-4B1A-9BBA-E4C390965B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2662" y="3626875"/>
                <a:ext cx="1702217" cy="369332"/>
              </a:xfrm>
              <a:prstGeom prst="rect">
                <a:avLst/>
              </a:prstGeom>
              <a:blipFill>
                <a:blip r:embed="rId9"/>
                <a:stretch>
                  <a:fillRect l="-2857" t="-9836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B_j1">
                <a:extLst>
                  <a:ext uri="{FF2B5EF4-FFF2-40B4-BE49-F238E27FC236}">
                    <a16:creationId xmlns:a16="http://schemas.microsoft.com/office/drawing/2014/main" id="{493A6B90-0674-4F84-BA44-B1D844177C6E}"/>
                  </a:ext>
                </a:extLst>
              </p:cNvPr>
              <p:cNvSpPr txBox="1"/>
              <p:nvPr/>
            </p:nvSpPr>
            <p:spPr>
              <a:xfrm>
                <a:off x="5312663" y="3626991"/>
                <a:ext cx="17022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/>
                  <a:t>S</a:t>
                </a:r>
                <a:r>
                  <a:rPr lang="en-GB" dirty="0"/>
                  <a:t>c</a:t>
                </a:r>
                <a:r>
                  <a:rPr lang="en-150"/>
                  <a:t>h</a:t>
                </a:r>
                <a:r>
                  <a:rPr lang="en-GB" dirty="0"/>
                  <a:t>e</a:t>
                </a:r>
                <a:r>
                  <a:rPr lang="en-150"/>
                  <a:t>d</a:t>
                </a:r>
                <a:r>
                  <a:rPr lang="en-GB" dirty="0"/>
                  <a:t>u</a:t>
                </a:r>
                <a:r>
                  <a:rPr lang="en-150"/>
                  <a:t>l</a:t>
                </a:r>
                <a:r>
                  <a:rPr lang="en-GB" dirty="0"/>
                  <a:t>i</a:t>
                </a:r>
                <a:r>
                  <a:rPr lang="en-150"/>
                  <a:t>n</a:t>
                </a:r>
                <a:r>
                  <a:rPr lang="en-GB" dirty="0"/>
                  <a:t>g</a:t>
                </a:r>
                <a:r>
                  <a:rPr lang="en-1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17" name="TB_j1">
                <a:extLst>
                  <a:ext uri="{FF2B5EF4-FFF2-40B4-BE49-F238E27FC236}">
                    <a16:creationId xmlns:a16="http://schemas.microsoft.com/office/drawing/2014/main" id="{493A6B90-0674-4F84-BA44-B1D844177C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2663" y="3626991"/>
                <a:ext cx="1702217" cy="369332"/>
              </a:xfrm>
              <a:prstGeom prst="rect">
                <a:avLst/>
              </a:prstGeom>
              <a:blipFill>
                <a:blip r:embed="rId11"/>
                <a:stretch>
                  <a:fillRect l="-2857" t="-9836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B_j2">
                <a:extLst>
                  <a:ext uri="{FF2B5EF4-FFF2-40B4-BE49-F238E27FC236}">
                    <a16:creationId xmlns:a16="http://schemas.microsoft.com/office/drawing/2014/main" id="{EB34E394-0A34-4C22-A616-6C7839402D4C}"/>
                  </a:ext>
                </a:extLst>
              </p:cNvPr>
              <p:cNvSpPr txBox="1"/>
              <p:nvPr/>
            </p:nvSpPr>
            <p:spPr>
              <a:xfrm>
                <a:off x="5312662" y="3626875"/>
                <a:ext cx="17022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/>
                  <a:t>S</a:t>
                </a:r>
                <a:r>
                  <a:rPr lang="en-GB" dirty="0"/>
                  <a:t>c</a:t>
                </a:r>
                <a:r>
                  <a:rPr lang="en-150"/>
                  <a:t>h</a:t>
                </a:r>
                <a:r>
                  <a:rPr lang="en-GB" dirty="0"/>
                  <a:t>e</a:t>
                </a:r>
                <a:r>
                  <a:rPr lang="en-150"/>
                  <a:t>d</a:t>
                </a:r>
                <a:r>
                  <a:rPr lang="en-GB" dirty="0"/>
                  <a:t>u</a:t>
                </a:r>
                <a:r>
                  <a:rPr lang="en-150"/>
                  <a:t>l</a:t>
                </a:r>
                <a:r>
                  <a:rPr lang="en-GB" dirty="0"/>
                  <a:t>i</a:t>
                </a:r>
                <a:r>
                  <a:rPr lang="en-150"/>
                  <a:t>n</a:t>
                </a:r>
                <a:r>
                  <a:rPr lang="en-GB" dirty="0"/>
                  <a:t>g</a:t>
                </a:r>
                <a:r>
                  <a:rPr lang="en-1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19" name="TB_j2">
                <a:extLst>
                  <a:ext uri="{FF2B5EF4-FFF2-40B4-BE49-F238E27FC236}">
                    <a16:creationId xmlns:a16="http://schemas.microsoft.com/office/drawing/2014/main" id="{EB34E394-0A34-4C22-A616-6C7839402D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2662" y="3626875"/>
                <a:ext cx="1702217" cy="369332"/>
              </a:xfrm>
              <a:prstGeom prst="rect">
                <a:avLst/>
              </a:prstGeom>
              <a:blipFill>
                <a:blip r:embed="rId12"/>
                <a:stretch>
                  <a:fillRect l="-2857" t="-9836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B_j3">
                <a:extLst>
                  <a:ext uri="{FF2B5EF4-FFF2-40B4-BE49-F238E27FC236}">
                    <a16:creationId xmlns:a16="http://schemas.microsoft.com/office/drawing/2014/main" id="{2CE901D1-E60E-4EC9-B51E-70B618A9D119}"/>
                  </a:ext>
                </a:extLst>
              </p:cNvPr>
              <p:cNvSpPr txBox="1"/>
              <p:nvPr/>
            </p:nvSpPr>
            <p:spPr>
              <a:xfrm>
                <a:off x="5312662" y="3626875"/>
                <a:ext cx="17022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/>
                  <a:t>S</a:t>
                </a:r>
                <a:r>
                  <a:rPr lang="en-GB" dirty="0"/>
                  <a:t>c</a:t>
                </a:r>
                <a:r>
                  <a:rPr lang="en-150"/>
                  <a:t>h</a:t>
                </a:r>
                <a:r>
                  <a:rPr lang="en-GB" dirty="0"/>
                  <a:t>e</a:t>
                </a:r>
                <a:r>
                  <a:rPr lang="en-150"/>
                  <a:t>d</a:t>
                </a:r>
                <a:r>
                  <a:rPr lang="en-GB" dirty="0"/>
                  <a:t>u</a:t>
                </a:r>
                <a:r>
                  <a:rPr lang="en-150"/>
                  <a:t>l</a:t>
                </a:r>
                <a:r>
                  <a:rPr lang="en-GB" dirty="0"/>
                  <a:t>i</a:t>
                </a:r>
                <a:r>
                  <a:rPr lang="en-150"/>
                  <a:t>n</a:t>
                </a:r>
                <a:r>
                  <a:rPr lang="en-GB" dirty="0"/>
                  <a:t>g</a:t>
                </a:r>
                <a:r>
                  <a:rPr lang="en-1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20" name="TB_j3">
                <a:extLst>
                  <a:ext uri="{FF2B5EF4-FFF2-40B4-BE49-F238E27FC236}">
                    <a16:creationId xmlns:a16="http://schemas.microsoft.com/office/drawing/2014/main" id="{2CE901D1-E60E-4EC9-B51E-70B618A9D1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2662" y="3626875"/>
                <a:ext cx="1702217" cy="369332"/>
              </a:xfrm>
              <a:prstGeom prst="rect">
                <a:avLst/>
              </a:prstGeom>
              <a:blipFill>
                <a:blip r:embed="rId13"/>
                <a:stretch>
                  <a:fillRect l="-2857" t="-9836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B_scheduler">
            <a:extLst>
              <a:ext uri="{FF2B5EF4-FFF2-40B4-BE49-F238E27FC236}">
                <a16:creationId xmlns:a16="http://schemas.microsoft.com/office/drawing/2014/main" id="{67B0408C-CF38-4C95-B442-77EB9007AAFB}"/>
              </a:ext>
            </a:extLst>
          </p:cNvPr>
          <p:cNvSpPr txBox="1"/>
          <p:nvPr/>
        </p:nvSpPr>
        <p:spPr>
          <a:xfrm>
            <a:off x="2081048" y="3668108"/>
            <a:ext cx="2806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ResG</a:t>
            </a:r>
            <a:r>
              <a:rPr lang="en-150" dirty="0"/>
              <a:t> </a:t>
            </a:r>
            <a:r>
              <a:rPr lang="en-GB" dirty="0"/>
              <a:t>s</a:t>
            </a:r>
            <a:r>
              <a:rPr lang="en-150" dirty="0"/>
              <a:t>c</a:t>
            </a:r>
            <a:r>
              <a:rPr lang="en-GB" dirty="0"/>
              <a:t>h</a:t>
            </a:r>
            <a:r>
              <a:rPr lang="en-150" dirty="0"/>
              <a:t>e</a:t>
            </a:r>
            <a:r>
              <a:rPr lang="en-GB" dirty="0"/>
              <a:t>d</a:t>
            </a:r>
            <a:r>
              <a:rPr lang="en-150" dirty="0"/>
              <a:t>u</a:t>
            </a:r>
            <a:r>
              <a:rPr lang="en-GB" dirty="0"/>
              <a:t>l</a:t>
            </a:r>
            <a:r>
              <a:rPr lang="en-150" dirty="0"/>
              <a:t>e</a:t>
            </a:r>
            <a:r>
              <a:rPr lang="en-GB" dirty="0"/>
              <a:t>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7" name="table_base">
                <a:extLst>
                  <a:ext uri="{FF2B5EF4-FFF2-40B4-BE49-F238E27FC236}">
                    <a16:creationId xmlns:a16="http://schemas.microsoft.com/office/drawing/2014/main" id="{99544140-6854-4121-9AD6-22E202F2895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98162844"/>
                  </p:ext>
                </p:extLst>
              </p:nvPr>
            </p:nvGraphicFramePr>
            <p:xfrm>
              <a:off x="7182744" y="3623264"/>
              <a:ext cx="4419178" cy="210312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431758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940118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761365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1076643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09294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Priority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Cores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Deadline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Execution </a:t>
                          </a:r>
                        </a:p>
                        <a:p>
                          <a:r>
                            <a:rPr lang="en-GB" dirty="0"/>
                            <a:t>time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/>
                            <a:t>High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/>
                            <a:t>Mid-high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/>
                            <a:t>Mid-low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/>
                            <a:t>Low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7" name="table_base">
                <a:extLst>
                  <a:ext uri="{FF2B5EF4-FFF2-40B4-BE49-F238E27FC236}">
                    <a16:creationId xmlns:a16="http://schemas.microsoft.com/office/drawing/2014/main" id="{99544140-6854-4121-9AD6-22E202F2895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98162844"/>
                  </p:ext>
                </p:extLst>
              </p:nvPr>
            </p:nvGraphicFramePr>
            <p:xfrm>
              <a:off x="7182744" y="3623264"/>
              <a:ext cx="4419178" cy="210312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431758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940118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761365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1076643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09294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Priority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Cores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Deadline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Execution </a:t>
                          </a:r>
                        </a:p>
                        <a:p>
                          <a:r>
                            <a:rPr lang="en-GB" dirty="0"/>
                            <a:t>time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408" t="-183333" r="-928169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/>
                            <a:t>High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98305" t="-183333" r="-114689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408" t="-278689" r="-928169" b="-2213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/>
                            <a:t>Mid-high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408" t="-385000" r="-928169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/>
                            <a:t>Mid-low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98305" t="-385000" r="-114689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408" t="-485000" r="-928169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/>
                            <a:t>Low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98305" t="-485000" r="-114689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8" name="table_j0">
                <a:extLst>
                  <a:ext uri="{FF2B5EF4-FFF2-40B4-BE49-F238E27FC236}">
                    <a16:creationId xmlns:a16="http://schemas.microsoft.com/office/drawing/2014/main" id="{60CBC2A2-13CE-4316-AFC4-F73787172DF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30221027"/>
                  </p:ext>
                </p:extLst>
              </p:nvPr>
            </p:nvGraphicFramePr>
            <p:xfrm>
              <a:off x="7182744" y="3623264"/>
              <a:ext cx="4419178" cy="210312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431758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940118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761365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1076643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09294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Priority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Cores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Deadline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Execution </a:t>
                          </a:r>
                        </a:p>
                        <a:p>
                          <a:r>
                            <a:rPr lang="en-GB" dirty="0"/>
                            <a:t>time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>
                              <a:solidFill>
                                <a:srgbClr val="C00000"/>
                              </a:solidFill>
                            </a:rPr>
                            <a:t>High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10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/>
                            <a:t>Mid-high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/>
                            <a:t>Mid-low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/>
                            <a:t>Low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8" name="table_j0">
                <a:extLst>
                  <a:ext uri="{FF2B5EF4-FFF2-40B4-BE49-F238E27FC236}">
                    <a16:creationId xmlns:a16="http://schemas.microsoft.com/office/drawing/2014/main" id="{60CBC2A2-13CE-4316-AFC4-F73787172DF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30221027"/>
                  </p:ext>
                </p:extLst>
              </p:nvPr>
            </p:nvGraphicFramePr>
            <p:xfrm>
              <a:off x="7182744" y="3623264"/>
              <a:ext cx="4419178" cy="210312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431758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940118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761365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1076643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09294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Priority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Cores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Deadline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Execution </a:t>
                          </a:r>
                        </a:p>
                        <a:p>
                          <a:r>
                            <a:rPr lang="en-GB" dirty="0"/>
                            <a:t>time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408" t="-183333" r="-928169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>
                              <a:solidFill>
                                <a:srgbClr val="C00000"/>
                              </a:solidFill>
                            </a:rPr>
                            <a:t>High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98305" t="-183333" r="-114689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10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408" t="-278689" r="-928169" b="-2213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/>
                            <a:t>Mid-high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408" t="-385000" r="-928169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/>
                            <a:t>Mid-low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98305" t="-385000" r="-114689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408" t="-485000" r="-928169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/>
                            <a:t>Low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98305" t="-485000" r="-114689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9" name="table_j1">
                <a:extLst>
                  <a:ext uri="{FF2B5EF4-FFF2-40B4-BE49-F238E27FC236}">
                    <a16:creationId xmlns:a16="http://schemas.microsoft.com/office/drawing/2014/main" id="{DA6B7C43-FF60-40B8-906D-CEBE5D81161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15717618"/>
                  </p:ext>
                </p:extLst>
              </p:nvPr>
            </p:nvGraphicFramePr>
            <p:xfrm>
              <a:off x="7182744" y="3623264"/>
              <a:ext cx="4419178" cy="210312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431758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940118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761365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1076643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09294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Priority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Cores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Deadline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Execution </a:t>
                          </a:r>
                        </a:p>
                        <a:p>
                          <a:r>
                            <a:rPr lang="en-GB" dirty="0"/>
                            <a:t>time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/>
                            <a:t>High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>
                              <a:solidFill>
                                <a:srgbClr val="C00000"/>
                              </a:solidFill>
                            </a:rPr>
                            <a:t>Mid-high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3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5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/>
                            <a:t>Mid-low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/>
                            <a:t>Low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9" name="table_j1">
                <a:extLst>
                  <a:ext uri="{FF2B5EF4-FFF2-40B4-BE49-F238E27FC236}">
                    <a16:creationId xmlns:a16="http://schemas.microsoft.com/office/drawing/2014/main" id="{DA6B7C43-FF60-40B8-906D-CEBE5D81161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15717618"/>
                  </p:ext>
                </p:extLst>
              </p:nvPr>
            </p:nvGraphicFramePr>
            <p:xfrm>
              <a:off x="7182744" y="3623264"/>
              <a:ext cx="4419178" cy="210312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431758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940118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761365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1076643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09294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Priority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Cores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Deadline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Execution </a:t>
                          </a:r>
                        </a:p>
                        <a:p>
                          <a:r>
                            <a:rPr lang="en-GB" dirty="0"/>
                            <a:t>time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408" t="-183333" r="-928169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/>
                            <a:t>High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98305" t="-183333" r="-114689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408" t="-278689" r="-928169" b="-2213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>
                              <a:solidFill>
                                <a:srgbClr val="C00000"/>
                              </a:solidFill>
                            </a:rPr>
                            <a:t>Mid-high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3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5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408" t="-385000" r="-928169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/>
                            <a:t>Mid-low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98305" t="-385000" r="-114689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408" t="-485000" r="-928169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/>
                            <a:t>Low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98305" t="-485000" r="-114689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0" name="table_j2">
                <a:extLst>
                  <a:ext uri="{FF2B5EF4-FFF2-40B4-BE49-F238E27FC236}">
                    <a16:creationId xmlns:a16="http://schemas.microsoft.com/office/drawing/2014/main" id="{2C7C4465-0D35-46BA-84AD-2AF5B8A25C1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04936520"/>
                  </p:ext>
                </p:extLst>
              </p:nvPr>
            </p:nvGraphicFramePr>
            <p:xfrm>
              <a:off x="7182744" y="3623264"/>
              <a:ext cx="4419178" cy="210312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431758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940118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761365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1076643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09294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Priority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Cores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Deadline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Execution </a:t>
                          </a:r>
                        </a:p>
                        <a:p>
                          <a:r>
                            <a:rPr lang="en-GB" dirty="0"/>
                            <a:t>time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/>
                            <a:t>High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/>
                            <a:t>Mid-high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>
                              <a:solidFill>
                                <a:srgbClr val="C00000"/>
                              </a:solidFill>
                            </a:rPr>
                            <a:t>Mid-low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/>
                            <a:t>Low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0" name="table_j2">
                <a:extLst>
                  <a:ext uri="{FF2B5EF4-FFF2-40B4-BE49-F238E27FC236}">
                    <a16:creationId xmlns:a16="http://schemas.microsoft.com/office/drawing/2014/main" id="{2C7C4465-0D35-46BA-84AD-2AF5B8A25C1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04936520"/>
                  </p:ext>
                </p:extLst>
              </p:nvPr>
            </p:nvGraphicFramePr>
            <p:xfrm>
              <a:off x="7182744" y="3623264"/>
              <a:ext cx="4419178" cy="210312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431758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940118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761365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1076643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09294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Priority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Cores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Deadline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Execution </a:t>
                          </a:r>
                        </a:p>
                        <a:p>
                          <a:r>
                            <a:rPr lang="en-GB" dirty="0"/>
                            <a:t>time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1408" t="-183333" r="-928169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/>
                            <a:t>High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198305" t="-183333" r="-114689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1408" t="-278689" r="-928169" b="-2213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/>
                            <a:t>Mid-high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1408" t="-385000" r="-928169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>
                              <a:solidFill>
                                <a:srgbClr val="C00000"/>
                              </a:solidFill>
                            </a:rPr>
                            <a:t>Mid-low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198305" t="-385000" r="-114689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1408" t="-485000" r="-928169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/>
                            <a:t>Low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198305" t="-485000" r="-114689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1" name="table_j3">
                <a:extLst>
                  <a:ext uri="{FF2B5EF4-FFF2-40B4-BE49-F238E27FC236}">
                    <a16:creationId xmlns:a16="http://schemas.microsoft.com/office/drawing/2014/main" id="{91A58246-62F6-41FE-9AC2-718E4043AC7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09443153"/>
                  </p:ext>
                </p:extLst>
              </p:nvPr>
            </p:nvGraphicFramePr>
            <p:xfrm>
              <a:off x="7182744" y="3623264"/>
              <a:ext cx="4419178" cy="210312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431758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940118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761365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1076643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09294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Priority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Cores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Deadline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Execution </a:t>
                          </a:r>
                        </a:p>
                        <a:p>
                          <a:r>
                            <a:rPr lang="en-GB" dirty="0"/>
                            <a:t>time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/>
                            <a:t>High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/>
                            <a:t>Mid-high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/>
                            <a:t>Mid-low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>
                              <a:solidFill>
                                <a:srgbClr val="C00000"/>
                              </a:solidFill>
                            </a:rPr>
                            <a:t>Low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1" name="table_j3">
                <a:extLst>
                  <a:ext uri="{FF2B5EF4-FFF2-40B4-BE49-F238E27FC236}">
                    <a16:creationId xmlns:a16="http://schemas.microsoft.com/office/drawing/2014/main" id="{91A58246-62F6-41FE-9AC2-718E4043AC7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09443153"/>
                  </p:ext>
                </p:extLst>
              </p:nvPr>
            </p:nvGraphicFramePr>
            <p:xfrm>
              <a:off x="7182744" y="3623264"/>
              <a:ext cx="4419178" cy="210312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431758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940118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761365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1076643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09294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Priority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Cores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Deadline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Execution </a:t>
                          </a:r>
                        </a:p>
                        <a:p>
                          <a:r>
                            <a:rPr lang="en-GB" dirty="0"/>
                            <a:t>time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8"/>
                          <a:stretch>
                            <a:fillRect l="-1408" t="-183333" r="-928169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/>
                            <a:t>High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8"/>
                          <a:stretch>
                            <a:fillRect l="-198305" t="-183333" r="-114689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8"/>
                          <a:stretch>
                            <a:fillRect l="-1408" t="-278689" r="-928169" b="-2213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/>
                            <a:t>Mid-high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8"/>
                          <a:stretch>
                            <a:fillRect l="-1408" t="-385000" r="-928169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/>
                            <a:t>Mid-low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8"/>
                          <a:stretch>
                            <a:fillRect l="-198305" t="-385000" r="-114689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8"/>
                          <a:stretch>
                            <a:fillRect l="-1408" t="-485000" r="-928169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>
                              <a:solidFill>
                                <a:srgbClr val="C00000"/>
                              </a:solidFill>
                            </a:rPr>
                            <a:t>Low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8"/>
                          <a:stretch>
                            <a:fillRect l="-198305" t="-485000" r="-114689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788166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8" grpId="0"/>
      <p:bldP spid="18" grpId="1"/>
      <p:bldP spid="17" grpId="0"/>
      <p:bldP spid="17" grpId="1"/>
      <p:bldP spid="17" grpId="2"/>
      <p:bldP spid="17" grpId="3"/>
      <p:bldP spid="19" grpId="0"/>
      <p:bldP spid="19" grpId="1"/>
      <p:bldP spid="20" grpId="0"/>
      <p:bldP spid="20" grpId="1"/>
      <p:bldP spid="20" grpId="2"/>
      <p:bldP spid="20" grpId="3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349F55-E55A-40B6-8B24-8E2DF06F5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14788"/>
          </a:xfrm>
        </p:spPr>
        <p:txBody>
          <a:bodyPr/>
          <a:lstStyle/>
          <a:p>
            <a:r>
              <a:rPr lang="en-GB" dirty="0"/>
              <a:t>Results JLFP vs ResG in simulator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9A646EE-996D-4141-80A2-F223AAD0AD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05"/>
          <a:stretch/>
        </p:blipFill>
        <p:spPr>
          <a:xfrm>
            <a:off x="5114431" y="1173480"/>
            <a:ext cx="5725748" cy="451104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1BC678-21C6-486E-8C86-A3132E225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1" y="6356352"/>
            <a:ext cx="2229578" cy="365125"/>
          </a:xfrm>
        </p:spPr>
        <p:txBody>
          <a:bodyPr/>
          <a:lstStyle/>
          <a:p>
            <a:fld id="{6565F0C3-D9E9-4961-A3A4-87F2116D4289}" type="slidenum">
              <a:rPr lang="en-GB" smtClean="0"/>
              <a:t>21</a:t>
            </a:fld>
            <a:endParaRPr lang="en-GB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983E60B-572A-4C09-A86E-79F49ED73B78}"/>
              </a:ext>
            </a:extLst>
          </p:cNvPr>
          <p:cNvCxnSpPr>
            <a:cxnSpLocks/>
            <a:stCxn id="9" idx="2"/>
          </p:cNvCxnSpPr>
          <p:nvPr/>
        </p:nvCxnSpPr>
        <p:spPr>
          <a:xfrm flipH="1">
            <a:off x="8884017" y="1965284"/>
            <a:ext cx="696323" cy="816016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221824ED-0AB7-4246-A703-A8C3390782BB}"/>
              </a:ext>
            </a:extLst>
          </p:cNvPr>
          <p:cNvSpPr txBox="1"/>
          <p:nvPr/>
        </p:nvSpPr>
        <p:spPr>
          <a:xfrm>
            <a:off x="9032062" y="1595952"/>
            <a:ext cx="1096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This work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BBCD41-3BEB-450A-860C-40C3ACEC7E5B}"/>
              </a:ext>
            </a:extLst>
          </p:cNvPr>
          <p:cNvSpPr txBox="1"/>
          <p:nvPr/>
        </p:nvSpPr>
        <p:spPr>
          <a:xfrm>
            <a:off x="6069106" y="4277038"/>
            <a:ext cx="1619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Baseline (JLFP)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DEFAE17-A2A3-4063-82E6-B6B87204D0BF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6878644" y="3191954"/>
            <a:ext cx="1003277" cy="1085084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88A55786-2F39-4AA0-A011-4507B610C882}"/>
              </a:ext>
            </a:extLst>
          </p:cNvPr>
          <p:cNvSpPr txBox="1"/>
          <p:nvPr/>
        </p:nvSpPr>
        <p:spPr>
          <a:xfrm>
            <a:off x="6878643" y="5768290"/>
            <a:ext cx="2130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System utilization %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B8ED3C0-9001-4940-A217-5777FBF212E0}"/>
              </a:ext>
            </a:extLst>
          </p:cNvPr>
          <p:cNvSpPr txBox="1"/>
          <p:nvPr/>
        </p:nvSpPr>
        <p:spPr>
          <a:xfrm rot="16200000">
            <a:off x="4041904" y="3076486"/>
            <a:ext cx="17757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Schedulability %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06AD757-8A42-4F07-89C4-54BEC1F2A651}"/>
              </a:ext>
            </a:extLst>
          </p:cNvPr>
          <p:cNvGrpSpPr/>
          <p:nvPr/>
        </p:nvGrpSpPr>
        <p:grpSpPr>
          <a:xfrm>
            <a:off x="8413268" y="2682875"/>
            <a:ext cx="369332" cy="1536700"/>
            <a:chOff x="6317049" y="2549525"/>
            <a:chExt cx="369332" cy="1536700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271681A0-682C-4AFA-9EF7-B981E42C7EC2}"/>
                </a:ext>
              </a:extLst>
            </p:cNvPr>
            <p:cNvCxnSpPr>
              <a:cxnSpLocks/>
            </p:cNvCxnSpPr>
            <p:nvPr/>
          </p:nvCxnSpPr>
          <p:spPr>
            <a:xfrm>
              <a:off x="6616700" y="2549525"/>
              <a:ext cx="0" cy="1536700"/>
            </a:xfrm>
            <a:prstGeom prst="straightConnector1">
              <a:avLst/>
            </a:prstGeom>
            <a:ln w="34925" cap="flat" cmpd="dbl">
              <a:prstDash val="solid"/>
              <a:headEnd type="stealt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BEDE13B-37BB-438F-878C-E1345BC94CBE}"/>
                </a:ext>
              </a:extLst>
            </p:cNvPr>
            <p:cNvSpPr txBox="1"/>
            <p:nvPr/>
          </p:nvSpPr>
          <p:spPr>
            <a:xfrm rot="16200000">
              <a:off x="6177675" y="3115247"/>
              <a:ext cx="6480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39%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6C3F56C-54EA-4EBD-A385-9BD96972EFB1}"/>
              </a:ext>
            </a:extLst>
          </p:cNvPr>
          <p:cNvGrpSpPr/>
          <p:nvPr/>
        </p:nvGrpSpPr>
        <p:grpSpPr>
          <a:xfrm>
            <a:off x="9040646" y="3781425"/>
            <a:ext cx="369332" cy="1330325"/>
            <a:chOff x="6317049" y="2789238"/>
            <a:chExt cx="369332" cy="1330325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38140C52-AC83-481F-B7F5-67582604E902}"/>
                </a:ext>
              </a:extLst>
            </p:cNvPr>
            <p:cNvCxnSpPr>
              <a:cxnSpLocks/>
            </p:cNvCxnSpPr>
            <p:nvPr/>
          </p:nvCxnSpPr>
          <p:spPr>
            <a:xfrm>
              <a:off x="6616700" y="2789238"/>
              <a:ext cx="0" cy="1330325"/>
            </a:xfrm>
            <a:prstGeom prst="straightConnector1">
              <a:avLst/>
            </a:prstGeom>
            <a:ln w="34925" cap="flat" cmpd="dbl">
              <a:prstDash val="solid"/>
              <a:headEnd type="stealt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C64AFA9-A810-4636-A0AB-C20297B81D56}"/>
                </a:ext>
              </a:extLst>
            </p:cNvPr>
            <p:cNvSpPr txBox="1"/>
            <p:nvPr/>
          </p:nvSpPr>
          <p:spPr>
            <a:xfrm rot="16200000">
              <a:off x="6177675" y="3115247"/>
              <a:ext cx="6480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33%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BA97775-0127-43DF-8D4B-29426B4A01EB}"/>
              </a:ext>
            </a:extLst>
          </p:cNvPr>
          <p:cNvGrpSpPr/>
          <p:nvPr/>
        </p:nvGrpSpPr>
        <p:grpSpPr>
          <a:xfrm>
            <a:off x="7773721" y="2247900"/>
            <a:ext cx="369332" cy="944054"/>
            <a:chOff x="6289416" y="3119946"/>
            <a:chExt cx="369332" cy="944054"/>
          </a:xfrm>
        </p:grpSpPr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70EAF9E5-0B25-4B9F-831C-2CBDEE2FF620}"/>
                </a:ext>
              </a:extLst>
            </p:cNvPr>
            <p:cNvCxnSpPr>
              <a:cxnSpLocks/>
            </p:cNvCxnSpPr>
            <p:nvPr/>
          </p:nvCxnSpPr>
          <p:spPr>
            <a:xfrm>
              <a:off x="6616700" y="3119946"/>
              <a:ext cx="0" cy="944054"/>
            </a:xfrm>
            <a:prstGeom prst="straightConnector1">
              <a:avLst/>
            </a:prstGeom>
            <a:ln w="34925" cap="flat" cmpd="dbl">
              <a:prstDash val="solid"/>
              <a:headEnd type="stealt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E6DD54C-842C-4C66-8E4A-E4C7407882FC}"/>
                </a:ext>
              </a:extLst>
            </p:cNvPr>
            <p:cNvSpPr txBox="1"/>
            <p:nvPr/>
          </p:nvSpPr>
          <p:spPr>
            <a:xfrm rot="16200000">
              <a:off x="6150042" y="3322290"/>
              <a:ext cx="6480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23%</a:t>
              </a: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51D3381E-37C0-4A38-9298-C65EF96B861D}"/>
              </a:ext>
            </a:extLst>
          </p:cNvPr>
          <p:cNvSpPr txBox="1"/>
          <p:nvPr/>
        </p:nvSpPr>
        <p:spPr>
          <a:xfrm>
            <a:off x="838199" y="1614992"/>
            <a:ext cx="3837219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2400"/>
              </a:spcAft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sz="2800" dirty="0"/>
              <a:t>Evaluated in simulator</a:t>
            </a:r>
          </a:p>
          <a:p>
            <a:pPr marL="285750" indent="-285750">
              <a:spcAft>
                <a:spcPts val="2400"/>
              </a:spcAft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sz="2800" dirty="0"/>
              <a:t>Randomly generated task sets</a:t>
            </a:r>
          </a:p>
        </p:txBody>
      </p:sp>
    </p:spTree>
    <p:extLst>
      <p:ext uri="{BB962C8B-B14F-4D97-AF65-F5344CB8AC3E}">
        <p14:creationId xmlns:p14="http://schemas.microsoft.com/office/powerpoint/2010/main" val="3143451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7" grpId="0"/>
      <p:bldP spid="18" grpId="0"/>
      <p:bldP spid="23" grpId="0"/>
      <p:bldP spid="39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778C2-1ECD-4E15-B589-CA7F5A0FF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4CF329-5939-49EA-BFFD-9998685EF8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6046"/>
            <a:ext cx="10515600" cy="4481163"/>
          </a:xfrm>
        </p:spPr>
        <p:txBody>
          <a:bodyPr>
            <a:normAutofit/>
          </a:bodyPr>
          <a:lstStyle/>
          <a:p>
            <a:r>
              <a:rPr lang="en-GB" dirty="0"/>
              <a:t>With a better scheduling policy one can improve the schedulability of moldable gang tasks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8E9EBA-6E14-47B4-990F-23C3648C8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82337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AC464-C82D-4900-A496-7116DACE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19134C-A11C-44C1-945E-455F058758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 new analysis for gang tasks using SAG has been defined</a:t>
            </a:r>
          </a:p>
          <a:p>
            <a:endParaRPr lang="en-GB" dirty="0"/>
          </a:p>
          <a:p>
            <a:r>
              <a:rPr lang="en-GB" dirty="0"/>
              <a:t>A new scheduling policy that uses gang moldable properties has been created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D9C2A2-1E2E-471D-929C-5C033FD51D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08818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2C5DC2-939F-4532-AD94-EC8161D083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E36A91-7FE5-422E-A9BE-76ECF8297E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Further reduce sources of pessimism</a:t>
            </a:r>
          </a:p>
          <a:p>
            <a:endParaRPr lang="en-GB" dirty="0"/>
          </a:p>
          <a:p>
            <a:r>
              <a:rPr lang="en-GB" dirty="0"/>
              <a:t>Provide analysis for ResG scheduler and respective proofs</a:t>
            </a:r>
          </a:p>
          <a:p>
            <a:endParaRPr lang="en-GB" dirty="0"/>
          </a:p>
          <a:p>
            <a:r>
              <a:rPr lang="en-GB" dirty="0"/>
              <a:t>Thorough evaluation of results using SURFSara cluster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2171E3-0A39-4165-9461-7539845923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26767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042A0-EC5B-4FE4-B75A-5150208933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14788"/>
          </a:xfrm>
        </p:spPr>
        <p:txBody>
          <a:bodyPr/>
          <a:lstStyle/>
          <a:p>
            <a:r>
              <a:rPr lang="en-GB" dirty="0"/>
              <a:t>Questions?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2829D8-FEB3-4534-8432-72F422C3B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25</a:t>
            </a:fld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9EC416-4F71-4AC9-90FF-A825C60E84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2514003"/>
            <a:ext cx="5093073" cy="2041817"/>
          </a:xfrm>
          <a:prstGeom prst="rect">
            <a:avLst/>
          </a:prstGeom>
        </p:spPr>
      </p:pic>
      <p:pic>
        <p:nvPicPr>
          <p:cNvPr id="6" name="sag_cores">
            <a:extLst>
              <a:ext uri="{FF2B5EF4-FFF2-40B4-BE49-F238E27FC236}">
                <a16:creationId xmlns:a16="http://schemas.microsoft.com/office/drawing/2014/main" id="{E2E4CD41-C577-4CB7-83DD-AD1C100F36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78716" y="1416848"/>
            <a:ext cx="3063768" cy="4236128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11ED054-742E-446A-A462-8FB7B51D16FB}"/>
              </a:ext>
            </a:extLst>
          </p:cNvPr>
          <p:cNvCxnSpPr>
            <a:cxnSpLocks/>
          </p:cNvCxnSpPr>
          <p:nvPr/>
        </p:nvCxnSpPr>
        <p:spPr>
          <a:xfrm flipH="1">
            <a:off x="9303427" y="3804626"/>
            <a:ext cx="636999" cy="43878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1FE2209-A5E4-4C0F-82DF-17F51A4917DD}"/>
              </a:ext>
            </a:extLst>
          </p:cNvPr>
          <p:cNvCxnSpPr>
            <a:cxnSpLocks/>
          </p:cNvCxnSpPr>
          <p:nvPr/>
        </p:nvCxnSpPr>
        <p:spPr>
          <a:xfrm>
            <a:off x="9303427" y="3804626"/>
            <a:ext cx="636999" cy="43878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53BE5FE-5D38-4151-842C-9BC97CFDDABB}"/>
              </a:ext>
            </a:extLst>
          </p:cNvPr>
          <p:cNvCxnSpPr>
            <a:cxnSpLocks/>
          </p:cNvCxnSpPr>
          <p:nvPr/>
        </p:nvCxnSpPr>
        <p:spPr>
          <a:xfrm flipH="1">
            <a:off x="9303427" y="1727568"/>
            <a:ext cx="636999" cy="43878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20974BE-BC4A-47D8-AA8A-268B14F60064}"/>
              </a:ext>
            </a:extLst>
          </p:cNvPr>
          <p:cNvCxnSpPr>
            <a:cxnSpLocks/>
          </p:cNvCxnSpPr>
          <p:nvPr/>
        </p:nvCxnSpPr>
        <p:spPr>
          <a:xfrm>
            <a:off x="9303427" y="1727568"/>
            <a:ext cx="636999" cy="43878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38297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27EE9-F1EB-4429-A64C-67E55332E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SAG analysis changes for gang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112B3A-4B84-4D31-8FCE-06DA963DB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pPr/>
              <a:t>26</a:t>
            </a:fld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0AFA61D-4C1D-4E5C-813A-539AE916701E}"/>
                  </a:ext>
                </a:extLst>
              </p:cNvPr>
              <p:cNvSpPr txBox="1"/>
              <p:nvPr/>
            </p:nvSpPr>
            <p:spPr>
              <a:xfrm>
                <a:off x="600077" y="1448906"/>
                <a:ext cx="3267076" cy="3740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𝐸𝑆</m:t>
                      </m:r>
                      <m:sSub>
                        <m:sSub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1600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func>
                                    <m:funcPr>
                                      <m:ctrlPr>
                                        <a:rPr lang="en-GB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GB" sz="1600" b="0" i="0" smtClean="0">
                                          <a:latin typeface="Cambria Math" panose="02040503050406030204" pitchFamily="18" charset="0"/>
                                        </a:rPr>
                                        <m:t>min</m:t>
                                      </m:r>
                                    </m:fName>
                                    <m:e>
                                      <m:r>
                                        <a:rPr lang="en-GB" sz="1600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func>
                                </m:sup>
                              </m:sSubSup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Sup>
                                <m:sSubSupPr>
                                  <m:ctrlP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func>
                                    <m:funcPr>
                                      <m:ctrlPr>
                                        <a:rPr lang="en-GB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GB" sz="1600" b="0" i="0" smtClean="0">
                                          <a:latin typeface="Cambria Math" panose="02040503050406030204" pitchFamily="18" charset="0"/>
                                        </a:rPr>
                                        <m:t>min</m:t>
                                      </m:r>
                                    </m:fName>
                                    <m:e>
                                      <m:r>
                                        <a:rPr lang="en-GB" sz="1600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func>
                                </m:sup>
                              </m:sSubSup>
                            </m:e>
                          </m:d>
                        </m:e>
                      </m:func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0AFA61D-4C1D-4E5C-813A-539AE91670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077" y="1448906"/>
                <a:ext cx="3267076" cy="37401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081317B-960F-45CB-BF70-832C4DFA097C}"/>
                  </a:ext>
                </a:extLst>
              </p:cNvPr>
              <p:cNvSpPr txBox="1"/>
              <p:nvPr/>
            </p:nvSpPr>
            <p:spPr>
              <a:xfrm>
                <a:off x="600077" y="1933905"/>
                <a:ext cx="3743325" cy="375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𝐿𝑆</m:t>
                      </m:r>
                      <m:sSub>
                        <m:sSub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1600" b="0" i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𝑤𝑐</m:t>
                                  </m:r>
                                </m:sub>
                              </m:s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h𝑖𝑔h</m:t>
                                  </m:r>
                                </m:sub>
                              </m:s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081317B-960F-45CB-BF70-832C4DFA09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077" y="1933905"/>
                <a:ext cx="3743325" cy="375552"/>
              </a:xfrm>
              <a:prstGeom prst="rect">
                <a:avLst/>
              </a:prstGeom>
              <a:blipFill>
                <a:blip r:embed="rId3"/>
                <a:stretch>
                  <a:fillRect b="-483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AA2C29A-38C1-4114-B1F0-63C722068618}"/>
                  </a:ext>
                </a:extLst>
              </p:cNvPr>
              <p:cNvSpPr txBox="1"/>
              <p:nvPr/>
            </p:nvSpPr>
            <p:spPr>
              <a:xfrm>
                <a:off x="600077" y="2425289"/>
                <a:ext cx="4886326" cy="4586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𝑤𝑐</m:t>
                          </m:r>
                        </m:sub>
                      </m:sSub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1600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func>
                                    <m:funcPr>
                                      <m:ctrlPr>
                                        <a:rPr lang="en-GB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GB" sz="1600" b="0" i="0" smtClean="0">
                                          <a:latin typeface="Cambria Math" panose="02040503050406030204" pitchFamily="18" charset="0"/>
                                        </a:rPr>
                                        <m:t>max</m:t>
                                      </m:r>
                                    </m:fName>
                                    <m:e>
                                      <m:r>
                                        <a:rPr lang="en-GB" sz="1600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func>
                                </m:sup>
                              </m:sSubSup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func>
                                <m:funcPr>
                                  <m:ctrlP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limUpp>
                                    <m:limUppPr>
                                      <m:ctrlPr>
                                        <a:rPr lang="en-GB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Up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GB" sz="1600" b="0" i="0" smtClean="0">
                                          <a:latin typeface="Cambria Math" panose="02040503050406030204" pitchFamily="18" charset="0"/>
                                        </a:rPr>
                                        <m:t>min</m:t>
                                      </m:r>
                                    </m:e>
                                    <m:lim>
                                      <m:r>
                                        <a:rPr lang="en-GB" sz="1600" b="0" i="1" smtClean="0">
                                          <a:latin typeface="Cambria Math" panose="02040503050406030204" pitchFamily="18" charset="0"/>
                                        </a:rPr>
                                        <m:t>∞</m:t>
                                      </m:r>
                                    </m:lim>
                                  </m:limUpp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⁡</m:t>
                                  </m:r>
                                </m:fName>
                                <m:e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en-GB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GB" sz="1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GB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</m:e>
                                        <m:sub>
                                          <m:r>
                                            <a:rPr lang="en-GB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  <m:sup>
                                          <m:func>
                                            <m:funcPr>
                                              <m:ctrlPr>
                                                <a:rPr lang="en-GB" sz="16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GB" sz="1600" b="0" i="0" smtClean="0">
                                                  <a:latin typeface="Cambria Math" panose="02040503050406030204" pitchFamily="18" charset="0"/>
                                                </a:rPr>
                                                <m:t>max</m:t>
                                              </m:r>
                                            </m:fName>
                                            <m:e>
                                              <m:r>
                                                <a:rPr lang="en-GB" sz="16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 </m:t>
                                              </m:r>
                                            </m:e>
                                          </m:func>
                                        </m:sup>
                                      </m:sSubSup>
                                      <m:r>
                                        <a:rPr lang="en-GB" sz="1600" b="0" i="1" smtClean="0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lang="en-GB" sz="1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𝐽</m:t>
                                          </m:r>
                                        </m:e>
                                        <m:sub>
                                          <m:r>
                                            <a:rPr lang="en-GB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  <m:r>
                                        <a:rPr lang="en-GB" sz="1600" b="0" i="1" smtClean="0">
                                          <a:latin typeface="Cambria Math" panose="02040503050406030204" pitchFamily="18" charset="0"/>
                                        </a:rPr>
                                        <m:t>∈</m:t>
                                      </m:r>
                                      <m:sSup>
                                        <m:sSupPr>
                                          <m:ctrlPr>
                                            <a:rPr lang="en-GB" sz="1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GB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ℛ</m:t>
                                          </m:r>
                                        </m:e>
                                        <m:sup>
                                          <m:r>
                                            <a:rPr lang="en-GB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func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AA2C29A-38C1-4114-B1F0-63C7220686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077" y="2425289"/>
                <a:ext cx="4886326" cy="45865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AB4730A-734D-4BF8-ADD1-64DE0DEA0BEB}"/>
                  </a:ext>
                </a:extLst>
              </p:cNvPr>
              <p:cNvSpPr txBox="1"/>
              <p:nvPr/>
            </p:nvSpPr>
            <p:spPr>
              <a:xfrm>
                <a:off x="600077" y="2946201"/>
                <a:ext cx="4886326" cy="4526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h𝑖𝑔h</m:t>
                          </m:r>
                        </m:sub>
                      </m:sSub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limUpp>
                        <m:limUpp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limUppPr>
                        <m:e>
                          <m:r>
                            <m:rPr>
                              <m:sty m:val="p"/>
                            </m:rPr>
                            <a:rPr lang="en-GB" sz="1600" b="0" i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lim>
                      </m:limUpp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⁡</m:t>
                      </m:r>
                      <m:d>
                        <m:dPr>
                          <m:begChr m:val="{"/>
                          <m:endChr m:val="}"/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sSub>
                            <m:sSub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e>
                                <m:sub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ℛ</m:t>
                              </m:r>
                            </m:e>
                            <m:sup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p>
                          </m:sSup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∧</m:t>
                          </m:r>
                          <m:sSub>
                            <m:sSub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sSub>
                            <m:sSub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AB4730A-734D-4BF8-ADD1-64DE0DEA0B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077" y="2946201"/>
                <a:ext cx="4886326" cy="452688"/>
              </a:xfrm>
              <a:prstGeom prst="rect">
                <a:avLst/>
              </a:prstGeom>
              <a:blipFill>
                <a:blip r:embed="rId5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FB192C2-5572-4534-BD5C-A44674C53516}"/>
                  </a:ext>
                </a:extLst>
              </p:cNvPr>
              <p:cNvSpPr txBox="1"/>
              <p:nvPr/>
            </p:nvSpPr>
            <p:spPr>
              <a:xfrm>
                <a:off x="5610227" y="1440239"/>
                <a:ext cx="3267076" cy="3804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𝐸𝑆</m:t>
                      </m:r>
                      <m:sSubSup>
                        <m:sSubSup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GB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</m:sSubSup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1600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func>
                                    <m:funcPr>
                                      <m:ctrlPr>
                                        <a:rPr lang="en-GB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GB" sz="1600" b="0" i="0" smtClean="0">
                                          <a:latin typeface="Cambria Math" panose="02040503050406030204" pitchFamily="18" charset="0"/>
                                        </a:rPr>
                                        <m:t>min</m:t>
                                      </m:r>
                                    </m:fName>
                                    <m:e>
                                      <m:r>
                                        <a:rPr lang="en-GB" sz="1600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func>
                                </m:sup>
                              </m:sSubSup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GB" sz="16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6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GB" sz="16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𝑔𝑎𝑛𝑔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FB192C2-5572-4534-BD5C-A44674C535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0227" y="1440239"/>
                <a:ext cx="3267076" cy="380489"/>
              </a:xfrm>
              <a:prstGeom prst="rect">
                <a:avLst/>
              </a:prstGeom>
              <a:blipFill>
                <a:blip r:embed="rId6"/>
                <a:stretch>
                  <a:fillRect b="-158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4CF989B-3347-4039-B3E0-AEAD37E36F27}"/>
                  </a:ext>
                </a:extLst>
              </p:cNvPr>
              <p:cNvSpPr txBox="1"/>
              <p:nvPr/>
            </p:nvSpPr>
            <p:spPr>
              <a:xfrm>
                <a:off x="5610227" y="1860849"/>
                <a:ext cx="3743325" cy="375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𝐿𝑆</m:t>
                      </m:r>
                      <m:sSubSup>
                        <m:sSubSup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GB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</m:sSubSup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1600" b="0" i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16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6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GB" sz="16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𝑎𝑣𝑎𝑖𝑙</m:t>
                                  </m:r>
                                </m:sub>
                              </m:s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𝑤𝑐</m:t>
                                  </m:r>
                                </m:sub>
                              </m:s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h𝑖𝑔h</m:t>
                                  </m:r>
                                </m:sub>
                              </m:s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4CF989B-3347-4039-B3E0-AEAD37E36F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0227" y="1860849"/>
                <a:ext cx="3743325" cy="375552"/>
              </a:xfrm>
              <a:prstGeom prst="rect">
                <a:avLst/>
              </a:prstGeom>
              <a:blipFill>
                <a:blip r:embed="rId7"/>
                <a:stretch>
                  <a:fillRect b="-483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8921038-8894-47FE-82DB-082C5E4C21BE}"/>
                  </a:ext>
                </a:extLst>
              </p:cNvPr>
              <p:cNvSpPr txBox="1"/>
              <p:nvPr/>
            </p:nvSpPr>
            <p:spPr>
              <a:xfrm>
                <a:off x="5610227" y="2276522"/>
                <a:ext cx="4886326" cy="5679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𝑤𝑐</m:t>
                          </m:r>
                        </m:sub>
                      </m:sSub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GB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GB" sz="1600" b="0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sSub>
                            <m:sSubPr>
                              <m:ctrlPr>
                                <a:rPr lang="en-GB" sz="1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GB" sz="1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GB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en-GB" sz="1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1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ℛ</m:t>
                              </m:r>
                            </m:e>
                            <m:sup>
                              <m:r>
                                <a:rPr lang="en-GB" sz="1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p>
                          </m:sSup>
                        </m:lim>
                      </m:limLow>
                      <m:d>
                        <m:dPr>
                          <m:begChr m:val="{"/>
                          <m:endChr m:val="}"/>
                          <m:ctrlPr>
                            <a:rPr lang="en-GB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GB" sz="1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1600" b="0" i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fName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GB" sz="16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GB" sz="16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GB" sz="16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GB" sz="16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func>
                                        <m:funcPr>
                                          <m:ctrlPr>
                                            <a:rPr lang="en-GB" sz="1600" b="0" i="1" smtClean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GB" sz="1600" b="0" i="0" smtClean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max</m:t>
                                          </m:r>
                                        </m:fName>
                                        <m:e/>
                                      </m:func>
                                    </m:sup>
                                  </m:sSubSup>
                                  <m:r>
                                    <a:rPr lang="en-GB" sz="16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Sup>
                                    <m:sSubSupPr>
                                      <m:ctrlPr>
                                        <a:rPr lang="en-GB" sz="16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GB" sz="16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sSubSup>
                                        <m:sSubSupPr>
                                          <m:ctrlPr>
                                            <a:rPr lang="en-GB" sz="1600" b="0" i="1" smtClean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GB" sz="1600" b="0" i="1" smtClean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GB" sz="1600" b="0" i="1" smtClean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  <m:sup>
                                          <m:func>
                                            <m:funcPr>
                                              <m:ctrlPr>
                                                <a:rPr lang="en-GB" sz="1600" b="0" i="1" smtClean="0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GB" sz="1600" b="0" i="0" smtClean="0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min</m:t>
                                              </m:r>
                                            </m:fName>
                                            <m:e/>
                                          </m:func>
                                        </m:sup>
                                      </m:sSubSup>
                                    </m:sub>
                                    <m:sup>
                                      <m:func>
                                        <m:funcPr>
                                          <m:ctrlPr>
                                            <a:rPr lang="en-GB" sz="1600" b="0" i="1" smtClean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GB" sz="1600" b="0" i="0" smtClean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max</m:t>
                                          </m:r>
                                        </m:fName>
                                        <m:e/>
                                      </m:func>
                                    </m:sup>
                                  </m:sSubSup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8921038-8894-47FE-82DB-082C5E4C21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0227" y="2276522"/>
                <a:ext cx="4886326" cy="56797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479680D-7CA3-4D15-9798-83A19C1C1A78}"/>
                  </a:ext>
                </a:extLst>
              </p:cNvPr>
              <p:cNvSpPr txBox="1"/>
              <p:nvPr/>
            </p:nvSpPr>
            <p:spPr>
              <a:xfrm>
                <a:off x="5610228" y="2884619"/>
                <a:ext cx="5629273" cy="11603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"/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h𝑖𝑔h</m:t>
                                  </m:r>
                                </m:sub>
                              </m:sSub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limLow>
                                <m:limLowPr>
                                  <m:ctrlP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limUpp>
                                    <m:limUppPr>
                                      <m:ctrlPr>
                                        <a:rPr lang="en-GB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Up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GB" sz="1600" b="0" i="0" smtClean="0">
                                          <a:latin typeface="Cambria Math" panose="02040503050406030204" pitchFamily="18" charset="0"/>
                                        </a:rPr>
                                        <m:t>min</m:t>
                                      </m:r>
                                    </m:e>
                                    <m:lim>
                                      <m:r>
                                        <a:rPr lang="en-GB" sz="1600" b="0" i="1" smtClean="0">
                                          <a:latin typeface="Cambria Math" panose="02040503050406030204" pitchFamily="18" charset="0"/>
                                        </a:rPr>
                                        <m:t>∞</m:t>
                                      </m:r>
                                    </m:lim>
                                  </m:limUpp>
                                </m:e>
                                <m:lim>
                                  <m:sSub>
                                    <m:sSubPr>
                                      <m:ctrlP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𝐽</m:t>
                                      </m:r>
                                    </m:e>
                                    <m:sub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m:rPr>
                                      <m:lit/>
                                    </m:rP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{</m:t>
                                  </m:r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sSub>
                                    <m:sSubPr>
                                      <m:ctrlP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∩</m:t>
                                  </m:r>
                                  <m:sSup>
                                    <m:sSupPr>
                                      <m:ctrlP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ℛ</m:t>
                                      </m:r>
                                    </m:e>
                                    <m:sup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sup>
                                  </m:sSup>
                                  <m:r>
                                    <m:rPr>
                                      <m:lit/>
                                    </m:rP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}</m:t>
                                  </m:r>
                                </m:lim>
                              </m:limLow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⁡</m:t>
                              </m:r>
                              <m:d>
                                <m:dPr>
                                  <m:begChr m:val="{"/>
                                  <m:endChr m:val=""/>
                                  <m:ctrlP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16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sSub>
                                    <m:sSubPr>
                                      <m:ctrlPr>
                                        <a:rPr lang="en-GB" sz="16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6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GB" sz="16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  <m:sSubSup>
                                    <m:sSubSupPr>
                                      <m:ctrlPr>
                                        <a:rPr lang="en-GB" sz="16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d>
                                        <m:dPr>
                                          <m:ctrlPr>
                                            <a:rPr lang="en-GB" sz="16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16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16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𝐽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16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GB" sz="16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GB" sz="16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16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𝐽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16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GB" sz="1600" i="1" smtClean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/>
                                        <m:sub/>
                                      </m:sSub>
                                    </m:sub>
                                    <m:sup>
                                      <m:sSup>
                                        <m:sSupPr>
                                          <m:ctrlPr>
                                            <a:rPr lang="en-GB" sz="1600" i="1" smtClean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/>
                                        <m:sup/>
                                      </m:sSup>
                                    </m:sup>
                                  </m:sSubSup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GB" sz="160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              </m:t>
                                  </m:r>
                                </m:e>
                              </m:d>
                            </m:e>
                            <m:e>
                              <m:d>
                                <m:dPr>
                                  <m:begChr m:val=""/>
                                  <m:endChr m:val="}"/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      </m:t>
                                      </m:r>
                                      <m:limUpp>
                                        <m:limUpp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limUp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GB">
                                              <a:latin typeface="Cambria Math" panose="02040503050406030204" pitchFamily="18" charset="0"/>
                                            </a:rPr>
                                            <m:t>max</m:t>
                                          </m:r>
                                        </m:e>
                                        <m:lim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lim>
                                      </m:limUpp>
                                    </m:fName>
                                    <m:e>
                                      <m:r>
                                        <m:rPr>
                                          <m:lit/>
                                        </m:r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{</m:t>
                                      </m:r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𝐿𝐹</m:t>
                                      </m:r>
                                      <m:sSubSup>
                                        <m:sSubSup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  <m:sup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∗</m:t>
                                          </m:r>
                                        </m:sup>
                                      </m:sSubSup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𝐽</m:t>
                                          </m:r>
                                        </m:e>
                                        <m:sub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∈</m:t>
                                      </m:r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𝑝𝑟𝑒𝑑</m:t>
                                      </m:r>
                                      <m:d>
                                        <m:d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𝐽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∖</m:t>
                                      </m:r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𝑝𝑟𝑒𝑑</m:t>
                                      </m:r>
                                      <m:d>
                                        <m:d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𝐽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m:rPr>
                                          <m:lit/>
                                        </m:r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}</m:t>
                                      </m:r>
                                    </m:e>
                                  </m:func>
                                </m:e>
                              </m:d>
                            </m:e>
                          </m:eqArr>
                        </m:e>
                      </m:d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⁡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479680D-7CA3-4D15-9798-83A19C1C1A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0228" y="2884619"/>
                <a:ext cx="5629273" cy="116038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C81FFFF-5F24-4621-AB6D-5A6021EE1724}"/>
                  </a:ext>
                </a:extLst>
              </p:cNvPr>
              <p:cNvSpPr txBox="1"/>
              <p:nvPr/>
            </p:nvSpPr>
            <p:spPr>
              <a:xfrm>
                <a:off x="5610227" y="5129298"/>
                <a:ext cx="3133723" cy="8784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𝑔𝑎𝑛𝑔</m:t>
                          </m:r>
                        </m:sub>
                      </m:sSub>
                      <m:r>
                        <a:rPr lang="en-GB" sz="16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GB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1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GB" sz="16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6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GB" sz="16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  <m:sup>
                                    <m:func>
                                      <m:funcPr>
                                        <m:ctrlPr>
                                          <a:rPr lang="en-GB" sz="16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GB" sz="160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min</m:t>
                                        </m:r>
                                      </m:fName>
                                      <m:e/>
                                    </m:func>
                                  </m:sup>
                                </m:sSubSup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GB" sz="160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GB" sz="160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if</m:t>
                                </m:r>
                                <m:r>
                                  <m:rPr>
                                    <m:nor/>
                                  </m:rPr>
                                  <a:rPr lang="en-GB" sz="160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GB" sz="16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en-GB" sz="16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Sup>
                                  <m:sSubSupPr>
                                    <m:ctrlPr>
                                      <a:rPr lang="en-GB" sz="16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6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GB" sz="16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func>
                                      <m:funcPr>
                                        <m:ctrlPr>
                                          <a:rPr lang="en-GB" sz="16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GB" sz="160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max</m:t>
                                        </m:r>
                                      </m:fName>
                                      <m:e/>
                                    </m:func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GB" sz="16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GB" sz="16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A</m:t>
                                    </m:r>
                                  </m:e>
                                  <m:sub>
                                    <m:r>
                                      <a:rPr lang="en-GB" sz="16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  <m:sup>
                                    <m:r>
                                      <a:rPr lang="en-GB" sz="16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𝑒𝑥𝑎𝑐𝑡</m:t>
                                    </m:r>
                                  </m:sup>
                                </m:sSubSup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GB" sz="160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func>
                                  <m:funcPr>
                                    <m:ctrlPr>
                                      <a:rPr lang="en-GB" sz="16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nor/>
                                      </m:rPr>
                                      <a:rPr lang="en-GB" sz="160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otherwise</m:t>
                                    </m:r>
                                  </m:fName>
                                  <m:e/>
                                </m:func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C81FFFF-5F24-4621-AB6D-5A6021EE17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0227" y="5129298"/>
                <a:ext cx="3133723" cy="87844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106D758-63E0-4A31-A712-9ABBBE3363CC}"/>
                  </a:ext>
                </a:extLst>
              </p:cNvPr>
              <p:cNvSpPr txBox="1"/>
              <p:nvPr/>
            </p:nvSpPr>
            <p:spPr>
              <a:xfrm>
                <a:off x="8610602" y="5129298"/>
                <a:ext cx="3476623" cy="8784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𝑎𝑣𝑎𝑖𝑙</m:t>
                          </m:r>
                        </m:sub>
                      </m:sSub>
                      <m:r>
                        <a:rPr lang="en-GB" sz="16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GB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1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GB" sz="16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6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GB" sz="16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  <m:r>
                                      <a:rPr lang="en-GB" sz="16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  <m:sup>
                                    <m:func>
                                      <m:funcPr>
                                        <m:ctrlPr>
                                          <a:rPr lang="en-GB" sz="16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GB" sz="1600" b="0" i="0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max</m:t>
                                        </m:r>
                                      </m:fName>
                                      <m:e/>
                                    </m:func>
                                  </m:sup>
                                </m:sSubSup>
                                <m:r>
                                  <a:rPr lang="en-GB" sz="16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GB" sz="1600" b="0" i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if</m:t>
                                </m:r>
                                <m:r>
                                  <a:rPr lang="en-GB" sz="16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en-GB" sz="16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sSubSup>
                                  <m:sSubSupPr>
                                    <m:ctrlPr>
                                      <a:rPr lang="en-GB" sz="16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6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GB" sz="16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func>
                                      <m:funcPr>
                                        <m:ctrlPr>
                                          <a:rPr lang="en-GB" sz="16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GB" sz="1600" b="0" i="0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max</m:t>
                                        </m:r>
                                      </m:fName>
                                      <m:e/>
                                    </m:func>
                                  </m:sup>
                                </m:sSubSup>
                              </m:e>
                            </m:mr>
                            <m:mr>
                              <m:e>
                                <m:r>
                                  <a:rPr lang="en-GB" sz="16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+∞   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GB" sz="1600" b="0" i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otherwise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106D758-63E0-4A31-A712-9ABBBE3363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0602" y="5129298"/>
                <a:ext cx="3476623" cy="87844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194DC1B-2EF2-4270-9E91-D6DF6A69C5EF}"/>
                  </a:ext>
                </a:extLst>
              </p:cNvPr>
              <p:cNvSpPr txBox="1"/>
              <p:nvPr/>
            </p:nvSpPr>
            <p:spPr>
              <a:xfrm>
                <a:off x="600074" y="3444030"/>
                <a:ext cx="4886327" cy="9313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en-GB" sz="1600" i="1" smtClean="0">
                              <a:latin typeface="Cambria Math" panose="02040503050406030204" pitchFamily="18" charset="0"/>
                            </a:rPr>
                          </m:ctrlPr>
                        </m:eqArrPr>
                        <m:e>
                          <m:r>
                            <a:rPr lang="en-GB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  <m:sSub>
                            <m:sSubPr>
                              <m:ctrlPr>
                                <a:rPr lang="en-GB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e>
                                <m:sub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GB" sz="1600" i="1">
                              <a:latin typeface="Cambria Math" panose="02040503050406030204" pitchFamily="18" charset="0"/>
                            </a:rPr>
                            <m:t>=</m:t>
                          </m:r>
                          <m:func>
                            <m:funcPr>
                              <m:ctrlPr>
                                <a:rPr lang="en-GB" sz="16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160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fName>
                            <m:e>
                              <m:d>
                                <m:dPr>
                                  <m:begChr m:val="{"/>
                                  <m:endChr m:val=""/>
                                  <m:ctrlP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  <m:sup>
                                      <m:func>
                                        <m:funcPr>
                                          <m:ctrlPr>
                                            <a:rPr lang="en-GB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GB" sz="1600">
                                              <a:latin typeface="Cambria Math" panose="02040503050406030204" pitchFamily="18" charset="0"/>
                                            </a:rPr>
                                            <m:t>max</m:t>
                                          </m:r>
                                        </m:fName>
                                        <m:e/>
                                      </m:func>
                                    </m:sup>
                                  </m:sSubSup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f>
                                    <m:fPr>
                                      <m:ctrlPr>
                                        <a:rPr lang="en-GB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num>
                                    <m:den>
                                      <m:r>
                                        <a:rPr lang="en-GB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den>
                                  </m:f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           </m:t>
                                  </m:r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  </m:t>
                                  </m:r>
                                </m:e>
                              </m:d>
                            </m:e>
                          </m:func>
                        </m:e>
                        <m:e>
                          <m:d>
                            <m:dPr>
                              <m:begChr m:val=""/>
                              <m:endChr m:val="}"/>
                              <m:ctrlPr>
                                <a:rPr lang="en-GB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      </m:t>
                                  </m:r>
                                  <m:limUpp>
                                    <m:limUppPr>
                                      <m:ctrlP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Up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GB" sz="1600">
                                          <a:latin typeface="Cambria Math" panose="02040503050406030204" pitchFamily="18" charset="0"/>
                                        </a:rPr>
                                        <m:t>max</m:t>
                                      </m:r>
                                    </m:e>
                                    <m:lim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lim>
                                  </m:limUpp>
                                </m:fName>
                                <m:e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𝐿𝐹</m:t>
                                      </m:r>
                                      <m:sSubSup>
                                        <m:sSubSupPr>
                                          <m:ctrlPr>
                                            <a:rPr lang="en-GB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GB" sz="1600" i="1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n-GB" sz="16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  <m:sup>
                                          <m:r>
                                            <a:rPr lang="en-GB" sz="1600" i="1">
                                              <a:latin typeface="Cambria Math" panose="02040503050406030204" pitchFamily="18" charset="0"/>
                                            </a:rPr>
                                            <m:t>∗</m:t>
                                          </m:r>
                                        </m:sup>
                                      </m:sSubSup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lang="en-GB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1600" i="1">
                                              <a:latin typeface="Cambria Math" panose="02040503050406030204" pitchFamily="18" charset="0"/>
                                            </a:rPr>
                                            <m:t>𝐽</m:t>
                                          </m:r>
                                        </m:e>
                                        <m:sub>
                                          <m:r>
                                            <a:rPr lang="en-GB" sz="16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∈</m:t>
                                      </m:r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𝑝𝑟𝑒𝑑</m:t>
                                      </m:r>
                                      <m:d>
                                        <m:dPr>
                                          <m:ctrlPr>
                                            <a:rPr lang="en-GB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1600" i="1">
                                                  <a:latin typeface="Cambria Math" panose="02040503050406030204" pitchFamily="18" charset="0"/>
                                                </a:rPr>
                                                <m:t>𝐽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16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∖</m:t>
                                      </m:r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𝑝𝑟𝑒𝑑</m:t>
                                      </m:r>
                                      <m:d>
                                        <m:dPr>
                                          <m:ctrlPr>
                                            <a:rPr lang="en-GB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1600" i="1">
                                                  <a:latin typeface="Cambria Math" panose="02040503050406030204" pitchFamily="18" charset="0"/>
                                                </a:rPr>
                                                <m:t>𝐽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16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eqAr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194DC1B-2EF2-4270-9E91-D6DF6A69C5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074" y="3444030"/>
                <a:ext cx="4886327" cy="93134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2C6C6C4-AF69-475E-B6E2-8F760E76D076}"/>
                  </a:ext>
                </a:extLst>
              </p:cNvPr>
              <p:cNvSpPr txBox="1"/>
              <p:nvPr/>
            </p:nvSpPr>
            <p:spPr>
              <a:xfrm>
                <a:off x="5610227" y="4037496"/>
                <a:ext cx="4886326" cy="10040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d>
                        <m:d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GB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6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GB" sz="16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  <m:sup>
                                    <m:func>
                                      <m:funcPr>
                                        <m:ctrlPr>
                                          <a:rPr lang="en-GB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GB" sz="1600" b="0" i="0" smtClean="0">
                                            <a:latin typeface="Cambria Math" panose="02040503050406030204" pitchFamily="18" charset="0"/>
                                          </a:rPr>
                                          <m:t>max</m:t>
                                        </m:r>
                                      </m:fName>
                                      <m:e/>
                                    </m:func>
                                  </m:sup>
                                </m:sSubSup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      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GB" sz="1600" b="0" i="0" smtClean="0">
                                    <a:latin typeface="Cambria Math" panose="02040503050406030204" pitchFamily="18" charset="0"/>
                                  </a:rPr>
                                  <m:t>if</m:t>
                                </m:r>
                                <m:r>
                                  <m:rPr>
                                    <m:nor/>
                                  </m:rPr>
                                  <a:rPr lang="en-GB" sz="1600" b="0" i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Sup>
                                  <m:sSubSupPr>
                                    <m:ctrlPr>
                                      <a:rPr lang="en-GB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6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GB" sz="16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  <m:sup>
                                    <m:func>
                                      <m:funcPr>
                                        <m:ctrlPr>
                                          <a:rPr lang="en-GB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GB" sz="1600" b="0" i="0" smtClean="0">
                                            <a:latin typeface="Cambria Math" panose="02040503050406030204" pitchFamily="18" charset="0"/>
                                          </a:rPr>
                                          <m:t>min</m:t>
                                        </m:r>
                                      </m:fName>
                                      <m:e/>
                                    </m:func>
                                  </m:sup>
                                </m:sSubSup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mr>
                            <m:mr>
                              <m:e>
                                <m:func>
                                  <m:funcPr>
                                    <m:ctrlPr>
                                      <a:rPr lang="en-GB" sz="16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GB" sz="1600" b="0" i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max</m:t>
                                    </m:r>
                                  </m:fName>
                                  <m:e>
                                    <m:d>
                                      <m:dPr>
                                        <m:begChr m:val="{"/>
                                        <m:endChr m:val="}"/>
                                        <m:ctrlPr>
                                          <a:rPr lang="en-GB" sz="16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Sup>
                                          <m:sSubSupPr>
                                            <m:ctrlPr>
                                              <a:rPr lang="en-GB" sz="1600" b="0" i="1" smtClean="0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GB" sz="1600" b="0" i="1" smtClean="0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e>
                                          <m:sub>
                                            <m:r>
                                              <a:rPr lang="en-GB" sz="1600" b="0" i="1" smtClean="0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𝑗</m:t>
                                            </m:r>
                                          </m:sub>
                                          <m:sup>
                                            <m:func>
                                              <m:funcPr>
                                                <m:ctrlPr>
                                                  <a:rPr lang="en-GB" sz="1600" b="0" i="1" smtClean="0">
                                                    <a:solidFill>
                                                      <a:srgbClr val="C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uncPr>
                                              <m:fNam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GB" sz="1600" b="0" i="0" smtClean="0">
                                                    <a:solidFill>
                                                      <a:srgbClr val="C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max</m:t>
                                                </m:r>
                                              </m:fName>
                                              <m:e/>
                                            </m:func>
                                          </m:sup>
                                        </m:sSubSup>
                                        <m:r>
                                          <a:rPr lang="en-GB" sz="16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sSubSup>
                                          <m:sSubSupPr>
                                            <m:ctrlPr>
                                              <a:rPr lang="en-GB" sz="1600" b="0" i="1" smtClean="0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GB" sz="1600" b="0" i="1" smtClean="0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𝐴</m:t>
                                            </m:r>
                                          </m:e>
                                          <m:sub>
                                            <m:sSubSup>
                                              <m:sSubSupPr>
                                                <m:ctrlPr>
                                                  <a:rPr lang="en-GB" sz="1600" b="0" i="1" smtClean="0">
                                                    <a:solidFill>
                                                      <a:srgbClr val="C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GB" sz="1600" b="0" i="1" smtClean="0">
                                                    <a:solidFill>
                                                      <a:srgbClr val="C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𝑚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GB" sz="1600" b="0" i="1" smtClean="0">
                                                    <a:solidFill>
                                                      <a:srgbClr val="C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𝑗</m:t>
                                                </m:r>
                                              </m:sub>
                                              <m:sup>
                                                <m:func>
                                                  <m:funcPr>
                                                    <m:ctrlPr>
                                                      <a:rPr lang="en-GB" sz="1600" b="0" i="1" smtClean="0">
                                                        <a:solidFill>
                                                          <a:srgbClr val="C0000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funcPr>
                                                  <m:fName>
                                                    <m:r>
                                                      <m:rPr>
                                                        <m:sty m:val="p"/>
                                                      </m:rPr>
                                                      <a:rPr lang="en-GB" sz="1600" b="0" i="0" smtClean="0">
                                                        <a:solidFill>
                                                          <a:srgbClr val="C0000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min</m:t>
                                                    </m:r>
                                                  </m:fName>
                                                  <m:e/>
                                                </m:func>
                                              </m:sup>
                                            </m:sSubSup>
                                          </m:sub>
                                          <m:sup>
                                            <m:func>
                                              <m:funcPr>
                                                <m:ctrlPr>
                                                  <a:rPr lang="en-GB" sz="1600" b="0" i="1" smtClean="0">
                                                    <a:solidFill>
                                                      <a:srgbClr val="C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uncPr>
                                              <m:fNam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GB" sz="1600" b="0" i="0" smtClean="0">
                                                    <a:solidFill>
                                                      <a:srgbClr val="C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max</m:t>
                                                </m:r>
                                              </m:fName>
                                              <m:e/>
                                            </m:func>
                                          </m:sup>
                                        </m:sSubSup>
                                      </m:e>
                                    </m:d>
                                  </m:e>
                                </m:func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GB" sz="1600" b="0" i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otherwise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2C6C6C4-AF69-475E-B6E2-8F760E76D0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0227" y="4037496"/>
                <a:ext cx="4886326" cy="100405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4887DC6-52CF-4A6A-A24C-9EFCCB8EE71E}"/>
              </a:ext>
            </a:extLst>
          </p:cNvPr>
          <p:cNvCxnSpPr>
            <a:endCxn id="13" idx="3"/>
          </p:cNvCxnSpPr>
          <p:nvPr/>
        </p:nvCxnSpPr>
        <p:spPr>
          <a:xfrm>
            <a:off x="4343402" y="3171825"/>
            <a:ext cx="1143001" cy="72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33835C92-B49E-414A-8F2E-1AFF03E9F8DE}"/>
              </a:ext>
            </a:extLst>
          </p:cNvPr>
          <p:cNvSpPr/>
          <p:nvPr/>
        </p:nvSpPr>
        <p:spPr>
          <a:xfrm>
            <a:off x="6014906" y="1379914"/>
            <a:ext cx="234892" cy="29788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0A486F1-FB30-44C6-AD2B-4B05EF789439}"/>
              </a:ext>
            </a:extLst>
          </p:cNvPr>
          <p:cNvCxnSpPr>
            <a:cxnSpLocks/>
            <a:stCxn id="8" idx="1"/>
            <a:endCxn id="3" idx="6"/>
          </p:cNvCxnSpPr>
          <p:nvPr/>
        </p:nvCxnSpPr>
        <p:spPr>
          <a:xfrm flipH="1">
            <a:off x="6249798" y="1321613"/>
            <a:ext cx="2494152" cy="2072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BE10C50-4B31-4C5E-BFEB-B9F76DC8BE4F}"/>
                  </a:ext>
                </a:extLst>
              </p:cNvPr>
              <p:cNvSpPr txBox="1"/>
              <p:nvPr/>
            </p:nvSpPr>
            <p:spPr>
              <a:xfrm>
                <a:off x="8743950" y="998447"/>
                <a:ext cx="260985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Check if execution with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GB" dirty="0"/>
                  <a:t> cores is possible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BE10C50-4B31-4C5E-BFEB-B9F76DC8BE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3950" y="998447"/>
                <a:ext cx="2609850" cy="646331"/>
              </a:xfrm>
              <a:prstGeom prst="rect">
                <a:avLst/>
              </a:prstGeom>
              <a:blipFill>
                <a:blip r:embed="rId14"/>
                <a:stretch>
                  <a:fillRect l="-1865" t="-5660" b="-1415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BD96D7A-FDC0-42B1-B717-09C7887DBB00}"/>
                  </a:ext>
                </a:extLst>
              </p:cNvPr>
              <p:cNvSpPr txBox="1"/>
              <p:nvPr/>
            </p:nvSpPr>
            <p:spPr>
              <a:xfrm>
                <a:off x="8877303" y="978216"/>
                <a:ext cx="176967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GB" dirty="0"/>
                  <a:t> cores available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BD96D7A-FDC0-42B1-B717-09C7887DBB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77303" y="978216"/>
                <a:ext cx="1769676" cy="369332"/>
              </a:xfrm>
              <a:prstGeom prst="rect">
                <a:avLst/>
              </a:prstGeom>
              <a:blipFill>
                <a:blip r:embed="rId15"/>
                <a:stretch>
                  <a:fillRect t="-8197" r="-687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7D63C29-3441-4BA7-A123-387F8E2CBEDD}"/>
                  </a:ext>
                </a:extLst>
              </p:cNvPr>
              <p:cNvSpPr txBox="1"/>
              <p:nvPr/>
            </p:nvSpPr>
            <p:spPr>
              <a:xfrm>
                <a:off x="8982073" y="2094879"/>
                <a:ext cx="26098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GB" dirty="0"/>
                  <a:t> cores </a:t>
                </a:r>
                <a:r>
                  <a:rPr lang="en-GB" b="1" dirty="0"/>
                  <a:t>not</a:t>
                </a:r>
                <a:r>
                  <a:rPr lang="en-GB" dirty="0"/>
                  <a:t> available</a:t>
                </a: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7D63C29-3441-4BA7-A123-387F8E2CBE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2073" y="2094879"/>
                <a:ext cx="2609850" cy="369332"/>
              </a:xfrm>
              <a:prstGeom prst="rect">
                <a:avLst/>
              </a:prstGeom>
              <a:blipFill>
                <a:blip r:embed="rId16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Oval 26">
            <a:extLst>
              <a:ext uri="{FF2B5EF4-FFF2-40B4-BE49-F238E27FC236}">
                <a16:creationId xmlns:a16="http://schemas.microsoft.com/office/drawing/2014/main" id="{CB63EFB5-21F9-4661-9FC4-F4200E95C5C2}"/>
              </a:ext>
            </a:extLst>
          </p:cNvPr>
          <p:cNvSpPr/>
          <p:nvPr/>
        </p:nvSpPr>
        <p:spPr>
          <a:xfrm>
            <a:off x="7348757" y="1512243"/>
            <a:ext cx="721452" cy="32654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095CF91-DA48-4243-A09F-EFBAEA583923}"/>
              </a:ext>
            </a:extLst>
          </p:cNvPr>
          <p:cNvCxnSpPr>
            <a:cxnSpLocks/>
            <a:stCxn id="23" idx="1"/>
            <a:endCxn id="27" idx="7"/>
          </p:cNvCxnSpPr>
          <p:nvPr/>
        </p:nvCxnSpPr>
        <p:spPr>
          <a:xfrm flipH="1">
            <a:off x="7964555" y="1162882"/>
            <a:ext cx="912748" cy="3971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771845BA-8D9E-4E1A-83F7-ECA9B4A64E4F}"/>
              </a:ext>
            </a:extLst>
          </p:cNvPr>
          <p:cNvSpPr/>
          <p:nvPr/>
        </p:nvSpPr>
        <p:spPr>
          <a:xfrm>
            <a:off x="6721158" y="1916577"/>
            <a:ext cx="721452" cy="32654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5969426-02F8-497B-BE13-669618EB6EFD}"/>
              </a:ext>
            </a:extLst>
          </p:cNvPr>
          <p:cNvCxnSpPr>
            <a:cxnSpLocks/>
            <a:stCxn id="26" idx="1"/>
            <a:endCxn id="31" idx="6"/>
          </p:cNvCxnSpPr>
          <p:nvPr/>
        </p:nvCxnSpPr>
        <p:spPr>
          <a:xfrm flipH="1" flipV="1">
            <a:off x="7442610" y="2079851"/>
            <a:ext cx="1539463" cy="1996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36">
            <a:extLst>
              <a:ext uri="{FF2B5EF4-FFF2-40B4-BE49-F238E27FC236}">
                <a16:creationId xmlns:a16="http://schemas.microsoft.com/office/drawing/2014/main" id="{D9E2A91C-7DE7-495F-9523-0FED23B354EB}"/>
              </a:ext>
            </a:extLst>
          </p:cNvPr>
          <p:cNvSpPr/>
          <p:nvPr/>
        </p:nvSpPr>
        <p:spPr>
          <a:xfrm>
            <a:off x="8595930" y="5021666"/>
            <a:ext cx="3476623" cy="116038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D2274471-8E40-43B5-8475-D31E85357EFD}"/>
              </a:ext>
            </a:extLst>
          </p:cNvPr>
          <p:cNvCxnSpPr>
            <a:cxnSpLocks/>
            <a:stCxn id="26" idx="2"/>
            <a:endCxn id="37" idx="0"/>
          </p:cNvCxnSpPr>
          <p:nvPr/>
        </p:nvCxnSpPr>
        <p:spPr>
          <a:xfrm>
            <a:off x="10286998" y="2464211"/>
            <a:ext cx="47244" cy="25574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A79EAE64-17E0-4CF4-9B7D-69064833A734}"/>
              </a:ext>
            </a:extLst>
          </p:cNvPr>
          <p:cNvSpPr/>
          <p:nvPr/>
        </p:nvSpPr>
        <p:spPr>
          <a:xfrm>
            <a:off x="5439157" y="5066472"/>
            <a:ext cx="3476623" cy="116038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1ECD190C-EB68-4CFB-8093-388F5E5BB034}"/>
              </a:ext>
            </a:extLst>
          </p:cNvPr>
          <p:cNvCxnSpPr>
            <a:cxnSpLocks/>
            <a:stCxn id="23" idx="2"/>
            <a:endCxn id="42" idx="0"/>
          </p:cNvCxnSpPr>
          <p:nvPr/>
        </p:nvCxnSpPr>
        <p:spPr>
          <a:xfrm flipH="1">
            <a:off x="7177469" y="1347548"/>
            <a:ext cx="2584672" cy="37189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7866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2" grpId="0"/>
      <p:bldP spid="13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3" grpId="0" animBg="1"/>
      <p:bldP spid="3" grpId="1" animBg="1"/>
      <p:bldP spid="8" grpId="0"/>
      <p:bldP spid="8" grpId="1"/>
      <p:bldP spid="23" grpId="0"/>
      <p:bldP spid="23" grpId="1"/>
      <p:bldP spid="26" grpId="0"/>
      <p:bldP spid="27" grpId="0" animBg="1"/>
      <p:bldP spid="27" grpId="1" animBg="1"/>
      <p:bldP spid="31" grpId="0" animBg="1"/>
      <p:bldP spid="37" grpId="0" animBg="1"/>
      <p:bldP spid="42" grpId="0" animBg="1"/>
      <p:bldP spid="42" grpId="1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C3B98-7E35-4575-B975-84E744005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does SAG work?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FD9792-E136-4F4C-8A78-CEE9DBDC9C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27</a:t>
            </a:fld>
            <a:endParaRPr lang="en-GB" dirty="0"/>
          </a:p>
        </p:txBody>
      </p:sp>
      <p:pic>
        <p:nvPicPr>
          <p:cNvPr id="6" name="global" descr="A screenshot of a cell phone&#10;&#10;Description automatically generated">
            <a:extLst>
              <a:ext uri="{FF2B5EF4-FFF2-40B4-BE49-F238E27FC236}">
                <a16:creationId xmlns:a16="http://schemas.microsoft.com/office/drawing/2014/main" id="{B2E51158-6B95-4AED-A8FB-78B824DA7B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420530"/>
            <a:ext cx="5039588" cy="1381822"/>
          </a:xfrm>
          <a:prstGeom prst="rect">
            <a:avLst/>
          </a:prstGeom>
        </p:spPr>
      </p:pic>
      <p:pic>
        <p:nvPicPr>
          <p:cNvPr id="8" name="global_j1_00" descr="A screenshot of a cell phone&#10;&#10;Description automatically generated">
            <a:extLst>
              <a:ext uri="{FF2B5EF4-FFF2-40B4-BE49-F238E27FC236}">
                <a16:creationId xmlns:a16="http://schemas.microsoft.com/office/drawing/2014/main" id="{AC8BDB1E-65CD-4047-B1C5-4763C9B721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420530"/>
            <a:ext cx="5039588" cy="1381822"/>
          </a:xfrm>
          <a:prstGeom prst="rect">
            <a:avLst/>
          </a:prstGeom>
        </p:spPr>
      </p:pic>
      <p:pic>
        <p:nvPicPr>
          <p:cNvPr id="32" name="global_j1_01" descr="A screenshot of a cell phone&#10;&#10;Description automatically generated">
            <a:extLst>
              <a:ext uri="{FF2B5EF4-FFF2-40B4-BE49-F238E27FC236}">
                <a16:creationId xmlns:a16="http://schemas.microsoft.com/office/drawing/2014/main" id="{F490E2EF-B714-43CE-A668-9E3EE5B397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015954"/>
            <a:ext cx="5034394" cy="1786398"/>
          </a:xfrm>
          <a:prstGeom prst="rect">
            <a:avLst/>
          </a:prstGeom>
        </p:spPr>
      </p:pic>
      <p:pic>
        <p:nvPicPr>
          <p:cNvPr id="10" name="global_j1_02" descr="A screenshot of a cell phone&#10;&#10;Description automatically generated">
            <a:extLst>
              <a:ext uri="{FF2B5EF4-FFF2-40B4-BE49-F238E27FC236}">
                <a16:creationId xmlns:a16="http://schemas.microsoft.com/office/drawing/2014/main" id="{B0AC38DF-FC3A-49D5-8CDB-4865F8A61E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420530"/>
            <a:ext cx="5039588" cy="1381822"/>
          </a:xfrm>
          <a:prstGeom prst="rect">
            <a:avLst/>
          </a:prstGeom>
        </p:spPr>
      </p:pic>
      <p:pic>
        <p:nvPicPr>
          <p:cNvPr id="12" name="global_j2_00" descr="A screenshot of a cell phone&#10;&#10;Description automatically generated">
            <a:extLst>
              <a:ext uri="{FF2B5EF4-FFF2-40B4-BE49-F238E27FC236}">
                <a16:creationId xmlns:a16="http://schemas.microsoft.com/office/drawing/2014/main" id="{50AF34F2-A4A6-4030-9811-7AAF06D5B35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420530"/>
            <a:ext cx="5039588" cy="1381822"/>
          </a:xfrm>
          <a:prstGeom prst="rect">
            <a:avLst/>
          </a:prstGeom>
        </p:spPr>
      </p:pic>
      <p:pic>
        <p:nvPicPr>
          <p:cNvPr id="34" name="global_j2_01" descr="A screenshot of a cell phone&#10;&#10;Description automatically generated">
            <a:extLst>
              <a:ext uri="{FF2B5EF4-FFF2-40B4-BE49-F238E27FC236}">
                <a16:creationId xmlns:a16="http://schemas.microsoft.com/office/drawing/2014/main" id="{0ABC2D9D-5766-44E8-BEA0-5852797EE3C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015954"/>
            <a:ext cx="5034394" cy="1786398"/>
          </a:xfrm>
          <a:prstGeom prst="rect">
            <a:avLst/>
          </a:prstGeom>
        </p:spPr>
      </p:pic>
      <p:pic>
        <p:nvPicPr>
          <p:cNvPr id="14" name="glboal_j2_02" descr="A picture containing screenshot, drawing&#10;&#10;Description automatically generated">
            <a:extLst>
              <a:ext uri="{FF2B5EF4-FFF2-40B4-BE49-F238E27FC236}">
                <a16:creationId xmlns:a16="http://schemas.microsoft.com/office/drawing/2014/main" id="{EC44DFDE-9A03-41D9-BD0E-9DA176E3F8F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420530"/>
            <a:ext cx="5039588" cy="1381822"/>
          </a:xfrm>
          <a:prstGeom prst="rect">
            <a:avLst/>
          </a:prstGeom>
        </p:spPr>
      </p:pic>
      <p:pic>
        <p:nvPicPr>
          <p:cNvPr id="16" name="global_j2_03" descr="A picture containing drawing&#10;&#10;Description automatically generated">
            <a:extLst>
              <a:ext uri="{FF2B5EF4-FFF2-40B4-BE49-F238E27FC236}">
                <a16:creationId xmlns:a16="http://schemas.microsoft.com/office/drawing/2014/main" id="{56E16527-0862-4463-99CD-6E46B9B48E8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420530"/>
            <a:ext cx="5039588" cy="1381822"/>
          </a:xfrm>
          <a:prstGeom prst="rect">
            <a:avLst/>
          </a:prstGeom>
        </p:spPr>
      </p:pic>
      <p:pic>
        <p:nvPicPr>
          <p:cNvPr id="18" name="global_j2_04" descr="A picture containing drawing&#10;&#10;Description automatically generated">
            <a:extLst>
              <a:ext uri="{FF2B5EF4-FFF2-40B4-BE49-F238E27FC236}">
                <a16:creationId xmlns:a16="http://schemas.microsoft.com/office/drawing/2014/main" id="{D21DEEA7-7944-4C98-9CBE-DF17EA6F2AA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422617"/>
            <a:ext cx="5039588" cy="137021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9" name="table">
                <a:extLst>
                  <a:ext uri="{FF2B5EF4-FFF2-40B4-BE49-F238E27FC236}">
                    <a16:creationId xmlns:a16="http://schemas.microsoft.com/office/drawing/2014/main" id="{8D7A9EDD-283F-4888-918D-A3F7AB3EAD3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25163963"/>
                  </p:ext>
                </p:extLst>
              </p:nvPr>
            </p:nvGraphicFramePr>
            <p:xfrm>
              <a:off x="3416301" y="1810225"/>
              <a:ext cx="5359398" cy="11321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3233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𝑱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𝒎𝒊𝒏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𝒎𝒂𝒙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9" name="table">
                <a:extLst>
                  <a:ext uri="{FF2B5EF4-FFF2-40B4-BE49-F238E27FC236}">
                    <a16:creationId xmlns:a16="http://schemas.microsoft.com/office/drawing/2014/main" id="{8D7A9EDD-283F-4888-918D-A3F7AB3EAD3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25163963"/>
                  </p:ext>
                </p:extLst>
              </p:nvPr>
            </p:nvGraphicFramePr>
            <p:xfrm>
              <a:off x="3416301" y="1810225"/>
              <a:ext cx="5359398" cy="11321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3233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38766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680" t="-1563" r="-50136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101370" t="-1563" r="-404795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200000" t="-1563" r="-30204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300000" t="-1563" r="-20204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402740" t="-1563" r="-103425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499320" t="-1563" r="-2721" b="-2156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680" t="-104839" r="-501361" b="-1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680" t="-208197" r="-501361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22" name="state_00">
            <a:extLst>
              <a:ext uri="{FF2B5EF4-FFF2-40B4-BE49-F238E27FC236}">
                <a16:creationId xmlns:a16="http://schemas.microsoft.com/office/drawing/2014/main" id="{ABAE46F2-E735-42CD-81D5-E4987AE8409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16561" y="3911228"/>
            <a:ext cx="4138500" cy="1849784"/>
          </a:xfrm>
          <a:prstGeom prst="rect">
            <a:avLst/>
          </a:prstGeom>
        </p:spPr>
      </p:pic>
      <p:pic>
        <p:nvPicPr>
          <p:cNvPr id="23" name="state_01">
            <a:extLst>
              <a:ext uri="{FF2B5EF4-FFF2-40B4-BE49-F238E27FC236}">
                <a16:creationId xmlns:a16="http://schemas.microsoft.com/office/drawing/2014/main" id="{488BA744-3B60-4B0C-967D-01DE6371316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16561" y="3916454"/>
            <a:ext cx="4138499" cy="1839333"/>
          </a:xfrm>
          <a:prstGeom prst="rect">
            <a:avLst/>
          </a:prstGeom>
        </p:spPr>
      </p:pic>
      <p:pic>
        <p:nvPicPr>
          <p:cNvPr id="24" name="state_02">
            <a:extLst>
              <a:ext uri="{FF2B5EF4-FFF2-40B4-BE49-F238E27FC236}">
                <a16:creationId xmlns:a16="http://schemas.microsoft.com/office/drawing/2014/main" id="{50CBF8AA-79DD-4DFE-A2AC-0D6AD9787E7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16561" y="3916454"/>
            <a:ext cx="4138500" cy="1839333"/>
          </a:xfrm>
          <a:prstGeom prst="rect">
            <a:avLst/>
          </a:prstGeom>
        </p:spPr>
      </p:pic>
      <p:pic>
        <p:nvPicPr>
          <p:cNvPr id="26" name="state_03" hidden="1">
            <a:extLst>
              <a:ext uri="{FF2B5EF4-FFF2-40B4-BE49-F238E27FC236}">
                <a16:creationId xmlns:a16="http://schemas.microsoft.com/office/drawing/2014/main" id="{53E03208-75B9-4639-B955-2DA3E213592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16561" y="3916454"/>
            <a:ext cx="4138500" cy="1839333"/>
          </a:xfrm>
          <a:prstGeom prst="rect">
            <a:avLst/>
          </a:prstGeom>
        </p:spPr>
      </p:pic>
      <p:pic>
        <p:nvPicPr>
          <p:cNvPr id="28" name="state_04">
            <a:extLst>
              <a:ext uri="{FF2B5EF4-FFF2-40B4-BE49-F238E27FC236}">
                <a16:creationId xmlns:a16="http://schemas.microsoft.com/office/drawing/2014/main" id="{50C37EBE-2EB0-4A84-8039-7855BC61484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16561" y="3916454"/>
            <a:ext cx="4138500" cy="1839333"/>
          </a:xfrm>
          <a:prstGeom prst="rect">
            <a:avLst/>
          </a:prstGeom>
        </p:spPr>
      </p:pic>
      <p:pic>
        <p:nvPicPr>
          <p:cNvPr id="35" name="state_05">
            <a:extLst>
              <a:ext uri="{FF2B5EF4-FFF2-40B4-BE49-F238E27FC236}">
                <a16:creationId xmlns:a16="http://schemas.microsoft.com/office/drawing/2014/main" id="{36462B6F-178C-492A-8F23-80801B57291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16562" y="3916454"/>
            <a:ext cx="4138499" cy="183933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9" name="table_j1">
                <a:extLst>
                  <a:ext uri="{FF2B5EF4-FFF2-40B4-BE49-F238E27FC236}">
                    <a16:creationId xmlns:a16="http://schemas.microsoft.com/office/drawing/2014/main" id="{0AED96B4-4B34-469A-A86F-03D5255CB92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80080630"/>
                  </p:ext>
                </p:extLst>
              </p:nvPr>
            </p:nvGraphicFramePr>
            <p:xfrm>
              <a:off x="3416301" y="1810225"/>
              <a:ext cx="5359398" cy="11321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3233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𝑱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𝒎𝒊𝒏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𝒎𝒂𝒙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9" name="table_j1">
                <a:extLst>
                  <a:ext uri="{FF2B5EF4-FFF2-40B4-BE49-F238E27FC236}">
                    <a16:creationId xmlns:a16="http://schemas.microsoft.com/office/drawing/2014/main" id="{0AED96B4-4B34-469A-A86F-03D5255CB92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80080630"/>
                  </p:ext>
                </p:extLst>
              </p:nvPr>
            </p:nvGraphicFramePr>
            <p:xfrm>
              <a:off x="3416301" y="1810225"/>
              <a:ext cx="5359398" cy="11321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3233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38766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9"/>
                          <a:stretch>
                            <a:fillRect l="-680" t="-1563" r="-50136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9"/>
                          <a:stretch>
                            <a:fillRect l="-101370" t="-1563" r="-404795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9"/>
                          <a:stretch>
                            <a:fillRect l="-200000" t="-1563" r="-30204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9"/>
                          <a:stretch>
                            <a:fillRect l="-300000" t="-1563" r="-20204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9"/>
                          <a:stretch>
                            <a:fillRect l="-402740" t="-1563" r="-103425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9"/>
                          <a:stretch>
                            <a:fillRect l="-499320" t="-1563" r="-2721" b="-2156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9"/>
                          <a:stretch>
                            <a:fillRect l="-680" t="-104839" r="-501361" b="-1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9"/>
                          <a:stretch>
                            <a:fillRect l="-680" t="-208197" r="-501361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0" name="table_j2">
                <a:extLst>
                  <a:ext uri="{FF2B5EF4-FFF2-40B4-BE49-F238E27FC236}">
                    <a16:creationId xmlns:a16="http://schemas.microsoft.com/office/drawing/2014/main" id="{96FB37E2-6E5A-427A-8266-EAD3E865024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23233054"/>
                  </p:ext>
                </p:extLst>
              </p:nvPr>
            </p:nvGraphicFramePr>
            <p:xfrm>
              <a:off x="3416301" y="1810225"/>
              <a:ext cx="5359398" cy="11321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3233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𝑱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𝒎𝒊𝒏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𝒎𝒂𝒙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0" name="table_j2">
                <a:extLst>
                  <a:ext uri="{FF2B5EF4-FFF2-40B4-BE49-F238E27FC236}">
                    <a16:creationId xmlns:a16="http://schemas.microsoft.com/office/drawing/2014/main" id="{96FB37E2-6E5A-427A-8266-EAD3E865024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23233054"/>
                  </p:ext>
                </p:extLst>
              </p:nvPr>
            </p:nvGraphicFramePr>
            <p:xfrm>
              <a:off x="3416301" y="1810225"/>
              <a:ext cx="5359398" cy="11321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3233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38766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0"/>
                          <a:stretch>
                            <a:fillRect l="-680" t="-1563" r="-50136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0"/>
                          <a:stretch>
                            <a:fillRect l="-101370" t="-1563" r="-404795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0"/>
                          <a:stretch>
                            <a:fillRect l="-200000" t="-1563" r="-30204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0"/>
                          <a:stretch>
                            <a:fillRect l="-300000" t="-1563" r="-20204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0"/>
                          <a:stretch>
                            <a:fillRect l="-402740" t="-1563" r="-103425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0"/>
                          <a:stretch>
                            <a:fillRect l="-499320" t="-1563" r="-2721" b="-2156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0"/>
                          <a:stretch>
                            <a:fillRect l="-680" t="-104839" r="-501361" b="-1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0"/>
                          <a:stretch>
                            <a:fillRect l="-680" t="-208197" r="-501361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6" name="table_j2_j1">
                <a:extLst>
                  <a:ext uri="{FF2B5EF4-FFF2-40B4-BE49-F238E27FC236}">
                    <a16:creationId xmlns:a16="http://schemas.microsoft.com/office/drawing/2014/main" id="{8A0D5DB9-3194-4A06-B1F0-69E422A4D8E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58744718"/>
                  </p:ext>
                </p:extLst>
              </p:nvPr>
            </p:nvGraphicFramePr>
            <p:xfrm>
              <a:off x="3416301" y="1810225"/>
              <a:ext cx="5359398" cy="11321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3233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𝑱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𝒎𝒊𝒏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𝒎𝒂𝒙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trike="noStrike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trike="noStrike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b="0" i="1" strike="noStrike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trike="noStrike" dirty="0">
                            <a:solidFill>
                              <a:schemeClr val="bg2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6" name="table_j2_j1">
                <a:extLst>
                  <a:ext uri="{FF2B5EF4-FFF2-40B4-BE49-F238E27FC236}">
                    <a16:creationId xmlns:a16="http://schemas.microsoft.com/office/drawing/2014/main" id="{8A0D5DB9-3194-4A06-B1F0-69E422A4D8E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58744718"/>
                  </p:ext>
                </p:extLst>
              </p:nvPr>
            </p:nvGraphicFramePr>
            <p:xfrm>
              <a:off x="3416301" y="1810225"/>
              <a:ext cx="5359398" cy="11321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3233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38766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1"/>
                          <a:stretch>
                            <a:fillRect l="-680" t="-1563" r="-50136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1"/>
                          <a:stretch>
                            <a:fillRect l="-101370" t="-1563" r="-404795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1"/>
                          <a:stretch>
                            <a:fillRect l="-200000" t="-1563" r="-30204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1"/>
                          <a:stretch>
                            <a:fillRect l="-300000" t="-1563" r="-20204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1"/>
                          <a:stretch>
                            <a:fillRect l="-402740" t="-1563" r="-103425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1"/>
                          <a:stretch>
                            <a:fillRect l="-499320" t="-1563" r="-2721" b="-2156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1"/>
                          <a:stretch>
                            <a:fillRect l="-680" t="-104839" r="-501361" b="-1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1"/>
                          <a:stretch>
                            <a:fillRect l="-680" t="-208197" r="-501361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5" name="table_j2_0">
                <a:extLst>
                  <a:ext uri="{FF2B5EF4-FFF2-40B4-BE49-F238E27FC236}">
                    <a16:creationId xmlns:a16="http://schemas.microsoft.com/office/drawing/2014/main" id="{7CB43FFA-0936-4892-977A-A0ED27983D3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61010765"/>
                  </p:ext>
                </p:extLst>
              </p:nvPr>
            </p:nvGraphicFramePr>
            <p:xfrm>
              <a:off x="3416301" y="1810225"/>
              <a:ext cx="5359398" cy="11321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3233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𝑱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𝒎𝒊𝒏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𝒎𝒂𝒙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trike="noStrike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trike="noStrike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b="0" i="1" strike="noStrike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trike="noStrike" dirty="0">
                            <a:solidFill>
                              <a:schemeClr val="bg2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5" name="table_j2_0">
                <a:extLst>
                  <a:ext uri="{FF2B5EF4-FFF2-40B4-BE49-F238E27FC236}">
                    <a16:creationId xmlns:a16="http://schemas.microsoft.com/office/drawing/2014/main" id="{7CB43FFA-0936-4892-977A-A0ED27983D3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61010765"/>
                  </p:ext>
                </p:extLst>
              </p:nvPr>
            </p:nvGraphicFramePr>
            <p:xfrm>
              <a:off x="3416301" y="1810225"/>
              <a:ext cx="5359398" cy="11321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3233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38766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2"/>
                          <a:stretch>
                            <a:fillRect l="-680" t="-1563" r="-50136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2"/>
                          <a:stretch>
                            <a:fillRect l="-101370" t="-1563" r="-404795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2"/>
                          <a:stretch>
                            <a:fillRect l="-200000" t="-1563" r="-30204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2"/>
                          <a:stretch>
                            <a:fillRect l="-300000" t="-1563" r="-20204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2"/>
                          <a:stretch>
                            <a:fillRect l="-402740" t="-1563" r="-103425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2"/>
                          <a:stretch>
                            <a:fillRect l="-499320" t="-1563" r="-2721" b="-2156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2"/>
                          <a:stretch>
                            <a:fillRect l="-680" t="-104839" r="-501361" b="-1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2"/>
                          <a:stretch>
                            <a:fillRect l="-680" t="-208197" r="-501361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7" name="table_j1_0">
                <a:extLst>
                  <a:ext uri="{FF2B5EF4-FFF2-40B4-BE49-F238E27FC236}">
                    <a16:creationId xmlns:a16="http://schemas.microsoft.com/office/drawing/2014/main" id="{9A9A799C-B873-4FF9-9929-6A42156912F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913988"/>
                  </p:ext>
                </p:extLst>
              </p:nvPr>
            </p:nvGraphicFramePr>
            <p:xfrm>
              <a:off x="3416301" y="1810225"/>
              <a:ext cx="5359398" cy="11321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3233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𝑱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𝒎𝒊𝒏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𝒎𝒂𝒙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>
                            <a:solidFill>
                              <a:schemeClr val="bg2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trike="noStrike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trike="noStrike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b="0" i="1" strike="noStrike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trike="noStrik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tx1"/>
                              </a:solidFill>
                            </a:rPr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7" name="table_j1_0">
                <a:extLst>
                  <a:ext uri="{FF2B5EF4-FFF2-40B4-BE49-F238E27FC236}">
                    <a16:creationId xmlns:a16="http://schemas.microsoft.com/office/drawing/2014/main" id="{9A9A799C-B873-4FF9-9929-6A42156912F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913988"/>
                  </p:ext>
                </p:extLst>
              </p:nvPr>
            </p:nvGraphicFramePr>
            <p:xfrm>
              <a:off x="3416301" y="1810225"/>
              <a:ext cx="5359398" cy="11321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3233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38766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3"/>
                          <a:stretch>
                            <a:fillRect l="-680" t="-1563" r="-50136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3"/>
                          <a:stretch>
                            <a:fillRect l="-101370" t="-1563" r="-404795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3"/>
                          <a:stretch>
                            <a:fillRect l="-200000" t="-1563" r="-30204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3"/>
                          <a:stretch>
                            <a:fillRect l="-300000" t="-1563" r="-20204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3"/>
                          <a:stretch>
                            <a:fillRect l="-402740" t="-1563" r="-103425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3"/>
                          <a:stretch>
                            <a:fillRect l="-499320" t="-1563" r="-2721" b="-2156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3"/>
                          <a:stretch>
                            <a:fillRect l="-680" t="-104839" r="-501361" b="-1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3"/>
                          <a:stretch>
                            <a:fillRect l="-680" t="-208197" r="-501361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tx1"/>
                              </a:solidFill>
                            </a:rPr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526117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8D1DD-3E18-4847-B8B6-45C2C35A1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Why gang?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3904BE-21BF-4929-BEB5-619CEFD1E2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noProof="0" dirty="0"/>
              <a:t>Efficient synchronization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02B572-D3F7-4790-AF68-0FE735AFE0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28</a:t>
            </a:fld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2BDDAD-8552-486C-A3EE-656FEC5FFE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2444" y="2832934"/>
            <a:ext cx="4772334" cy="259393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C67AFEA-A83D-4F91-9D84-CA0AD96E48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37222" y="3138865"/>
            <a:ext cx="4772334" cy="2288001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7A156A8-7E1A-46AB-B3D8-76B5DA14592F}"/>
              </a:ext>
            </a:extLst>
          </p:cNvPr>
          <p:cNvCxnSpPr>
            <a:cxnSpLocks/>
          </p:cNvCxnSpPr>
          <p:nvPr/>
        </p:nvCxnSpPr>
        <p:spPr>
          <a:xfrm>
            <a:off x="5450539" y="4536141"/>
            <a:ext cx="99703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AF1E9B9-EB0B-4B36-A5AA-93FB543E26E4}"/>
              </a:ext>
            </a:extLst>
          </p:cNvPr>
          <p:cNvSpPr txBox="1"/>
          <p:nvPr/>
        </p:nvSpPr>
        <p:spPr>
          <a:xfrm>
            <a:off x="1622612" y="5540188"/>
            <a:ext cx="3307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/>
              <a:t>G</a:t>
            </a:r>
            <a:r>
              <a:rPr lang="en-GB" dirty="0"/>
              <a:t>l</a:t>
            </a:r>
            <a:r>
              <a:rPr lang="en-150"/>
              <a:t>o</a:t>
            </a:r>
            <a:r>
              <a:rPr lang="en-GB" dirty="0"/>
              <a:t>b</a:t>
            </a:r>
            <a:r>
              <a:rPr lang="en-150"/>
              <a:t>a</a:t>
            </a:r>
            <a:r>
              <a:rPr lang="en-GB" dirty="0"/>
              <a:t>l</a:t>
            </a:r>
            <a:r>
              <a:rPr lang="en-150"/>
              <a:t> </a:t>
            </a:r>
            <a:r>
              <a:rPr lang="en-GB" dirty="0"/>
              <a:t>s</a:t>
            </a:r>
            <a:r>
              <a:rPr lang="en-150"/>
              <a:t>c</a:t>
            </a:r>
            <a:r>
              <a:rPr lang="en-GB" dirty="0"/>
              <a:t>h</a:t>
            </a:r>
            <a:r>
              <a:rPr lang="en-150"/>
              <a:t>e</a:t>
            </a:r>
            <a:r>
              <a:rPr lang="en-GB" dirty="0"/>
              <a:t>d</a:t>
            </a:r>
            <a:r>
              <a:rPr lang="en-150"/>
              <a:t>u</a:t>
            </a:r>
            <a:r>
              <a:rPr lang="en-GB" dirty="0"/>
              <a:t>l</a:t>
            </a:r>
            <a:r>
              <a:rPr lang="en-150"/>
              <a:t>i</a:t>
            </a:r>
            <a:r>
              <a:rPr lang="en-GB" dirty="0"/>
              <a:t>n</a:t>
            </a:r>
            <a:r>
              <a:rPr lang="en-150"/>
              <a:t>g</a:t>
            </a:r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B4A39A-8F7C-42A7-A738-F859652F4095}"/>
              </a:ext>
            </a:extLst>
          </p:cNvPr>
          <p:cNvSpPr txBox="1"/>
          <p:nvPr/>
        </p:nvSpPr>
        <p:spPr>
          <a:xfrm>
            <a:off x="7395882" y="5540188"/>
            <a:ext cx="3307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/>
              <a:t>G</a:t>
            </a:r>
            <a:r>
              <a:rPr lang="en-GB" dirty="0"/>
              <a:t>a</a:t>
            </a:r>
            <a:r>
              <a:rPr lang="en-150"/>
              <a:t>n</a:t>
            </a:r>
            <a:r>
              <a:rPr lang="en-GB" dirty="0"/>
              <a:t>g</a:t>
            </a:r>
            <a:r>
              <a:rPr lang="en-150"/>
              <a:t> </a:t>
            </a:r>
            <a:r>
              <a:rPr lang="en-GB" dirty="0"/>
              <a:t>S</a:t>
            </a:r>
            <a:r>
              <a:rPr lang="en-150"/>
              <a:t>c</a:t>
            </a:r>
            <a:r>
              <a:rPr lang="en-GB" dirty="0"/>
              <a:t>h</a:t>
            </a:r>
            <a:r>
              <a:rPr lang="en-150"/>
              <a:t>e</a:t>
            </a:r>
            <a:r>
              <a:rPr lang="en-GB" dirty="0"/>
              <a:t>d</a:t>
            </a:r>
            <a:r>
              <a:rPr lang="en-150"/>
              <a:t>u</a:t>
            </a:r>
            <a:r>
              <a:rPr lang="en-GB" dirty="0"/>
              <a:t>l</a:t>
            </a:r>
            <a:r>
              <a:rPr lang="en-150"/>
              <a:t>i</a:t>
            </a:r>
            <a:r>
              <a:rPr lang="en-GB" dirty="0"/>
              <a:t>n</a:t>
            </a:r>
            <a:r>
              <a:rPr lang="en-150"/>
              <a:t>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74478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/>
      <p:bldP spid="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crack">
            <a:extLst>
              <a:ext uri="{FF2B5EF4-FFF2-40B4-BE49-F238E27FC236}">
                <a16:creationId xmlns:a16="http://schemas.microsoft.com/office/drawing/2014/main" id="{8D0D7CE5-44D2-414D-8914-9BF805B28E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0800000">
            <a:off x="6843045" y="1275959"/>
            <a:ext cx="1847184" cy="56202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A4D953D-18B3-4ED8-9A45-8E1463D8E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Scheduling analysis state of the art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FBCA36-B18C-48FD-AE89-C5636B27A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29</a:t>
            </a:fld>
            <a:endParaRPr lang="en-GB" dirty="0"/>
          </a:p>
        </p:txBody>
      </p:sp>
      <p:grpSp>
        <p:nvGrpSpPr>
          <p:cNvPr id="19" name="Closed-form">
            <a:extLst>
              <a:ext uri="{FF2B5EF4-FFF2-40B4-BE49-F238E27FC236}">
                <a16:creationId xmlns:a16="http://schemas.microsoft.com/office/drawing/2014/main" id="{ADF9877A-50E0-4E07-8E55-71C18FD61B25}"/>
              </a:ext>
            </a:extLst>
          </p:cNvPr>
          <p:cNvGrpSpPr/>
          <p:nvPr/>
        </p:nvGrpSpPr>
        <p:grpSpPr>
          <a:xfrm>
            <a:off x="833841" y="3598814"/>
            <a:ext cx="2915191" cy="1663422"/>
            <a:chOff x="3731624" y="3909067"/>
            <a:chExt cx="2915191" cy="1663422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C7E68FA0-A4D2-4F33-97FE-F3C84540D738}"/>
                </a:ext>
              </a:extLst>
            </p:cNvPr>
            <p:cNvSpPr/>
            <p:nvPr/>
          </p:nvSpPr>
          <p:spPr>
            <a:xfrm>
              <a:off x="3731624" y="3909067"/>
              <a:ext cx="2915191" cy="74022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>
                  <a:solidFill>
                    <a:srgbClr val="D6320B"/>
                  </a:solidFill>
                </a:rPr>
                <a:t>Closed-form analyses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9652452-E2C9-4169-8FB7-B65588674E23}"/>
                </a:ext>
              </a:extLst>
            </p:cNvPr>
            <p:cNvSpPr/>
            <p:nvPr/>
          </p:nvSpPr>
          <p:spPr>
            <a:xfrm>
              <a:off x="3882934" y="4649159"/>
              <a:ext cx="2612570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indent="-342900">
                <a:buClr>
                  <a:srgbClr val="00B050"/>
                </a:buClr>
                <a:buFont typeface="Calibri" panose="020F0502020204030204" pitchFamily="34" charset="0"/>
                <a:buChar char="+"/>
              </a:pPr>
              <a:r>
                <a:rPr lang="en-GB" dirty="0">
                  <a:solidFill>
                    <a:srgbClr val="00B050"/>
                  </a:solidFill>
                </a:rPr>
                <a:t>Fast</a:t>
              </a:r>
            </a:p>
            <a:p>
              <a:pPr marL="342900" indent="-342900">
                <a:buClr>
                  <a:srgbClr val="FF0000"/>
                </a:buClr>
                <a:buFont typeface="Calibri" panose="020F0502020204030204" pitchFamily="34" charset="0"/>
                <a:buChar char="−"/>
              </a:pPr>
              <a:r>
                <a:rPr lang="en-GB" dirty="0">
                  <a:solidFill>
                    <a:srgbClr val="FF0000"/>
                  </a:solidFill>
                </a:rPr>
                <a:t>Pessimist</a:t>
              </a:r>
            </a:p>
            <a:p>
              <a:pPr marL="342900" indent="-342900">
                <a:buClr>
                  <a:srgbClr val="FF0000"/>
                </a:buClr>
                <a:buFont typeface="Calibri" panose="020F0502020204030204" pitchFamily="34" charset="0"/>
                <a:buChar char="−"/>
              </a:pPr>
              <a:r>
                <a:rPr lang="en-GB" dirty="0">
                  <a:solidFill>
                    <a:srgbClr val="FF0000"/>
                  </a:solidFill>
                </a:rPr>
                <a:t>Hard to extend</a:t>
              </a:r>
            </a:p>
          </p:txBody>
        </p:sp>
      </p:grpSp>
      <p:grpSp>
        <p:nvGrpSpPr>
          <p:cNvPr id="31" name="Exact tests">
            <a:extLst>
              <a:ext uri="{FF2B5EF4-FFF2-40B4-BE49-F238E27FC236}">
                <a16:creationId xmlns:a16="http://schemas.microsoft.com/office/drawing/2014/main" id="{43ECCDD5-2987-4969-809F-FAECB190E0B6}"/>
              </a:ext>
            </a:extLst>
          </p:cNvPr>
          <p:cNvGrpSpPr/>
          <p:nvPr/>
        </p:nvGrpSpPr>
        <p:grpSpPr>
          <a:xfrm>
            <a:off x="833845" y="1788612"/>
            <a:ext cx="2915191" cy="1663558"/>
            <a:chOff x="1088573" y="2701984"/>
            <a:chExt cx="2915191" cy="1663558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469CF52-D0DF-45C3-97C0-DAC80EF6FBEB}"/>
                </a:ext>
              </a:extLst>
            </p:cNvPr>
            <p:cNvSpPr/>
            <p:nvPr/>
          </p:nvSpPr>
          <p:spPr>
            <a:xfrm>
              <a:off x="1239879" y="3442212"/>
              <a:ext cx="2612570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indent="-342900">
                <a:buClr>
                  <a:srgbClr val="00B050"/>
                </a:buClr>
                <a:buFont typeface="Calibri" panose="020F0502020204030204" pitchFamily="34" charset="0"/>
                <a:buChar char="+"/>
              </a:pPr>
              <a:r>
                <a:rPr lang="en-GB" dirty="0">
                  <a:solidFill>
                    <a:srgbClr val="00B050"/>
                  </a:solidFill>
                </a:rPr>
                <a:t>Accurate</a:t>
              </a:r>
            </a:p>
            <a:p>
              <a:pPr marL="342900" indent="-342900">
                <a:buClr>
                  <a:srgbClr val="00B050"/>
                </a:buClr>
                <a:buFont typeface="Calibri" panose="020F0502020204030204" pitchFamily="34" charset="0"/>
                <a:buChar char="+"/>
              </a:pPr>
              <a:r>
                <a:rPr lang="en-GB" dirty="0">
                  <a:solidFill>
                    <a:srgbClr val="00B050"/>
                  </a:solidFill>
                </a:rPr>
                <a:t>Easy to extend</a:t>
              </a:r>
            </a:p>
            <a:p>
              <a:pPr marL="342900" indent="-342900">
                <a:buClr>
                  <a:srgbClr val="FF0000"/>
                </a:buClr>
                <a:buFont typeface="Calibri" panose="020F0502020204030204" pitchFamily="34" charset="0"/>
                <a:buChar char="−"/>
              </a:pPr>
              <a:r>
                <a:rPr lang="en-GB" dirty="0">
                  <a:solidFill>
                    <a:srgbClr val="FF0000"/>
                  </a:solidFill>
                </a:rPr>
                <a:t>Not scalable</a:t>
              </a: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4651C6CE-8EFC-4FBF-B0D1-2855A7189495}"/>
                </a:ext>
              </a:extLst>
            </p:cNvPr>
            <p:cNvSpPr/>
            <p:nvPr/>
          </p:nvSpPr>
          <p:spPr>
            <a:xfrm>
              <a:off x="1088573" y="2701984"/>
              <a:ext cx="2915191" cy="74022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>
                  <a:solidFill>
                    <a:srgbClr val="D6320B"/>
                  </a:solidFill>
                </a:rPr>
                <a:t>Exact tests </a:t>
              </a:r>
              <a:r>
                <a:rPr lang="en-GB" sz="2000" dirty="0"/>
                <a:t>in </a:t>
              </a:r>
              <a:r>
                <a:rPr lang="en-GB" sz="2000" dirty="0">
                  <a:solidFill>
                    <a:srgbClr val="D6320B"/>
                  </a:solidFill>
                </a:rPr>
                <a:t>generic formal</a:t>
              </a:r>
              <a:r>
                <a:rPr lang="en-GB" sz="2000" dirty="0"/>
                <a:t> verification tools</a:t>
              </a:r>
            </a:p>
          </p:txBody>
        </p:sp>
      </p:grpSp>
      <p:grpSp>
        <p:nvGrpSpPr>
          <p:cNvPr id="17" name="SAG">
            <a:extLst>
              <a:ext uri="{FF2B5EF4-FFF2-40B4-BE49-F238E27FC236}">
                <a16:creationId xmlns:a16="http://schemas.microsoft.com/office/drawing/2014/main" id="{A20F3AC9-8383-4A67-9242-62B8EAD92A1C}"/>
              </a:ext>
            </a:extLst>
          </p:cNvPr>
          <p:cNvGrpSpPr/>
          <p:nvPr/>
        </p:nvGrpSpPr>
        <p:grpSpPr>
          <a:xfrm>
            <a:off x="5421073" y="2146427"/>
            <a:ext cx="3189528" cy="1395279"/>
            <a:chOff x="4406531" y="1910174"/>
            <a:chExt cx="3189528" cy="1395279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A63B945E-90AD-46C3-91C4-910B157C8B94}"/>
                </a:ext>
              </a:extLst>
            </p:cNvPr>
            <p:cNvSpPr/>
            <p:nvPr/>
          </p:nvSpPr>
          <p:spPr>
            <a:xfrm>
              <a:off x="4406531" y="1910174"/>
              <a:ext cx="3189528" cy="74022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/>
                <a:t>Response-time analysis using </a:t>
              </a:r>
              <a:r>
                <a:rPr lang="en-GB" sz="2000" dirty="0">
                  <a:solidFill>
                    <a:srgbClr val="D6320B"/>
                  </a:solidFill>
                </a:rPr>
                <a:t>schedule abstraction</a:t>
              </a:r>
              <a:r>
                <a:rPr lang="en-GB" sz="1600" baseline="30000" dirty="0"/>
                <a:t>[1]</a:t>
              </a:r>
              <a:endParaRPr lang="en-GB" sz="2000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C6F93F7-221F-49B9-81C8-9851C8521F43}"/>
                </a:ext>
              </a:extLst>
            </p:cNvPr>
            <p:cNvSpPr/>
            <p:nvPr/>
          </p:nvSpPr>
          <p:spPr>
            <a:xfrm>
              <a:off x="4695009" y="2650402"/>
              <a:ext cx="2612571" cy="65505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indent="-342900">
                <a:lnSpc>
                  <a:spcPct val="90000"/>
                </a:lnSpc>
                <a:spcBef>
                  <a:spcPts val="500"/>
                </a:spcBef>
                <a:buClr>
                  <a:srgbClr val="00B050"/>
                </a:buClr>
                <a:buFont typeface="Calibri" panose="020F0502020204030204" pitchFamily="34" charset="0"/>
                <a:buChar char="+"/>
              </a:pPr>
              <a:r>
                <a:rPr lang="en-GB" dirty="0">
                  <a:solidFill>
                    <a:srgbClr val="00B050"/>
                  </a:solidFill>
                </a:rPr>
                <a:t>Accurate</a:t>
              </a:r>
            </a:p>
            <a:p>
              <a:pPr marL="342900" indent="-342900">
                <a:lnSpc>
                  <a:spcPct val="90000"/>
                </a:lnSpc>
                <a:spcBef>
                  <a:spcPts val="500"/>
                </a:spcBef>
                <a:buClr>
                  <a:srgbClr val="00B050"/>
                </a:buClr>
                <a:buFont typeface="Calibri" panose="020F0502020204030204" pitchFamily="34" charset="0"/>
                <a:buChar char="+"/>
              </a:pPr>
              <a:r>
                <a:rPr lang="en-GB" dirty="0">
                  <a:solidFill>
                    <a:srgbClr val="00B050"/>
                  </a:solidFill>
                </a:rPr>
                <a:t>Relatively fast</a:t>
              </a:r>
              <a:endParaRPr lang="en-150" dirty="0">
                <a:solidFill>
                  <a:srgbClr val="00B050"/>
                </a:solidFill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B4EB2275-83F9-444A-BFF0-36FE91410EEE}"/>
              </a:ext>
            </a:extLst>
          </p:cNvPr>
          <p:cNvSpPr txBox="1"/>
          <p:nvPr/>
        </p:nvSpPr>
        <p:spPr>
          <a:xfrm>
            <a:off x="2223436" y="6246796"/>
            <a:ext cx="35517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aseline="30000" dirty="0">
                <a:solidFill>
                  <a:schemeClr val="bg1"/>
                </a:solidFill>
              </a:rPr>
              <a:t>[1] Nasri et al., 2018 </a:t>
            </a:r>
            <a:endParaRPr lang="en-GB" sz="2000" dirty="0">
              <a:solidFill>
                <a:schemeClr val="bg1"/>
              </a:solidFill>
            </a:endParaRPr>
          </a:p>
        </p:txBody>
      </p:sp>
      <p:grpSp>
        <p:nvGrpSpPr>
          <p:cNvPr id="10" name="Industry">
            <a:extLst>
              <a:ext uri="{FF2B5EF4-FFF2-40B4-BE49-F238E27FC236}">
                <a16:creationId xmlns:a16="http://schemas.microsoft.com/office/drawing/2014/main" id="{1BF18ADE-0829-4280-A387-CFB7653963C3}"/>
              </a:ext>
            </a:extLst>
          </p:cNvPr>
          <p:cNvGrpSpPr/>
          <p:nvPr/>
        </p:nvGrpSpPr>
        <p:grpSpPr>
          <a:xfrm>
            <a:off x="9056919" y="3005297"/>
            <a:ext cx="2516777" cy="2410409"/>
            <a:chOff x="8638907" y="2680027"/>
            <a:chExt cx="2516777" cy="241040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295C381-1E5F-48D6-AAFA-96923BA82DD4}"/>
                </a:ext>
              </a:extLst>
            </p:cNvPr>
            <p:cNvSpPr txBox="1"/>
            <p:nvPr/>
          </p:nvSpPr>
          <p:spPr>
            <a:xfrm>
              <a:off x="8638907" y="3890107"/>
              <a:ext cx="2516777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Industrial use cases are typically </a:t>
              </a:r>
              <a:r>
                <a:rPr lang="en-GB" dirty="0">
                  <a:solidFill>
                    <a:srgbClr val="D6320B"/>
                  </a:solidFill>
                </a:rPr>
                <a:t>large</a:t>
              </a:r>
              <a:r>
                <a:rPr lang="en-GB" dirty="0"/>
                <a:t>, </a:t>
              </a:r>
              <a:r>
                <a:rPr lang="en-GB" dirty="0">
                  <a:solidFill>
                    <a:srgbClr val="D6320B"/>
                  </a:solidFill>
                </a:rPr>
                <a:t>complex</a:t>
              </a:r>
              <a:r>
                <a:rPr lang="en-GB" dirty="0"/>
                <a:t> and require </a:t>
              </a:r>
              <a:r>
                <a:rPr lang="en-GB" dirty="0">
                  <a:solidFill>
                    <a:srgbClr val="D6320B"/>
                  </a:solidFill>
                </a:rPr>
                <a:t>accurate analysis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116DD07-1D64-4E0A-BE79-32891BC91E8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50662" y="2680027"/>
              <a:ext cx="2293266" cy="1080780"/>
            </a:xfrm>
            <a:prstGeom prst="rect">
              <a:avLst/>
            </a:prstGeom>
          </p:spPr>
        </p:pic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FC537B2A-602A-4B84-958C-B3BE8C2E9777}"/>
              </a:ext>
            </a:extLst>
          </p:cNvPr>
          <p:cNvSpPr/>
          <p:nvPr/>
        </p:nvSpPr>
        <p:spPr>
          <a:xfrm>
            <a:off x="4406537" y="6222205"/>
            <a:ext cx="3544389" cy="655051"/>
          </a:xfrm>
          <a:prstGeom prst="rect">
            <a:avLst/>
          </a:prstGeom>
          <a:solidFill>
            <a:srgbClr val="00A6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30" name="Bridge" descr="A close up of a logo&#10;&#10;Description automatically generated">
            <a:extLst>
              <a:ext uri="{FF2B5EF4-FFF2-40B4-BE49-F238E27FC236}">
                <a16:creationId xmlns:a16="http://schemas.microsoft.com/office/drawing/2014/main" id="{074CA3EA-B3DE-4FF2-A275-077D9792D3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backgroundMark x1="20477" y1="76105" x2="20477" y2="7610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5767538" y="3322932"/>
            <a:ext cx="3279506" cy="2318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57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9D6CE-1B96-4441-A1A2-B93700B33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Definitions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FD36C5-5AF4-44BF-8B22-80592F0550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Task</a:t>
            </a:r>
          </a:p>
          <a:p>
            <a:pPr lvl="1"/>
            <a:r>
              <a:rPr lang="en-GB" dirty="0"/>
              <a:t>A functionality of the system</a:t>
            </a:r>
          </a:p>
          <a:p>
            <a:r>
              <a:rPr lang="en-GB" dirty="0"/>
              <a:t>Job</a:t>
            </a:r>
          </a:p>
          <a:p>
            <a:pPr lvl="1"/>
            <a:r>
              <a:rPr lang="en-GB" dirty="0"/>
              <a:t>Instance of a task</a:t>
            </a:r>
          </a:p>
          <a:p>
            <a:r>
              <a:rPr lang="en-GB" dirty="0"/>
              <a:t>Schedule</a:t>
            </a:r>
          </a:p>
          <a:p>
            <a:pPr lvl="1"/>
            <a:r>
              <a:rPr lang="en-GB" dirty="0"/>
              <a:t>A particular assignment of jobs to the processors and time intervals</a:t>
            </a:r>
          </a:p>
          <a:p>
            <a:r>
              <a:rPr lang="en-GB" dirty="0"/>
              <a:t>Scheduling policy</a:t>
            </a:r>
          </a:p>
          <a:p>
            <a:pPr lvl="1"/>
            <a:r>
              <a:rPr lang="en-GB" dirty="0"/>
              <a:t>Algorithm that produces a schedule</a:t>
            </a:r>
          </a:p>
          <a:p>
            <a:pPr lvl="1"/>
            <a:r>
              <a:rPr lang="en-GB" dirty="0"/>
              <a:t>FIFO, Round-Robin, JLFP, EDF</a:t>
            </a:r>
          </a:p>
          <a:p>
            <a:pPr lvl="1"/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5C01D2-F586-405A-B125-3B1410191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75578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3B3416-58A5-4DE3-9DDE-E0D7FEC73A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Challenges encountered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940C78-8342-4720-8CC2-E4F878CBF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30</a:t>
            </a:fld>
            <a:endParaRPr lang="en-GB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E296E0CC-FC94-439B-A41E-1B51A418F340}"/>
              </a:ext>
            </a:extLst>
          </p:cNvPr>
          <p:cNvSpPr/>
          <p:nvPr/>
        </p:nvSpPr>
        <p:spPr>
          <a:xfrm>
            <a:off x="6777038" y="3910597"/>
            <a:ext cx="2933700" cy="7997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Precedence constraints of higher priority jobs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7A647CFE-627E-401F-A837-907C23945613}"/>
              </a:ext>
            </a:extLst>
          </p:cNvPr>
          <p:cNvSpPr/>
          <p:nvPr/>
        </p:nvSpPr>
        <p:spPr>
          <a:xfrm>
            <a:off x="1314451" y="2158073"/>
            <a:ext cx="2933700" cy="57154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Impossible scenarios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46CB41B-D1F7-4971-9AFC-89CD1038647E}"/>
              </a:ext>
            </a:extLst>
          </p:cNvPr>
          <p:cNvSpPr/>
          <p:nvPr/>
        </p:nvSpPr>
        <p:spPr>
          <a:xfrm>
            <a:off x="1314451" y="4646893"/>
            <a:ext cx="2933700" cy="57154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Sources of pessimism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8FACEEA7-9875-4C27-845C-B9324D105EDC}"/>
              </a:ext>
            </a:extLst>
          </p:cNvPr>
          <p:cNvSpPr/>
          <p:nvPr/>
        </p:nvSpPr>
        <p:spPr>
          <a:xfrm>
            <a:off x="6777038" y="5155008"/>
            <a:ext cx="2933700" cy="7997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Cores used by gang tasks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7155A544-904F-4D0B-9D67-83ADC66087B6}"/>
              </a:ext>
            </a:extLst>
          </p:cNvPr>
          <p:cNvSpPr/>
          <p:nvPr/>
        </p:nvSpPr>
        <p:spPr>
          <a:xfrm>
            <a:off x="6777038" y="1421777"/>
            <a:ext cx="2933700" cy="7997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Some precedence constraints were ignored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C9C3D11D-E0CB-485B-930F-2749ED27DEBE}"/>
              </a:ext>
            </a:extLst>
          </p:cNvPr>
          <p:cNvSpPr/>
          <p:nvPr/>
        </p:nvSpPr>
        <p:spPr>
          <a:xfrm>
            <a:off x="6777038" y="2666187"/>
            <a:ext cx="2933700" cy="7997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Corrupted new generated states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3446ACA-EA0B-436C-AC36-A27824261532}"/>
              </a:ext>
            </a:extLst>
          </p:cNvPr>
          <p:cNvCxnSpPr>
            <a:cxnSpLocks/>
            <a:stCxn id="13" idx="3"/>
            <a:endCxn id="11" idx="1"/>
          </p:cNvCxnSpPr>
          <p:nvPr/>
        </p:nvCxnSpPr>
        <p:spPr>
          <a:xfrm flipV="1">
            <a:off x="4248151" y="4310460"/>
            <a:ext cx="2528887" cy="622205"/>
          </a:xfrm>
          <a:prstGeom prst="straightConnector1">
            <a:avLst/>
          </a:prstGeom>
          <a:ln w="285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2B90552-809D-46C6-B282-D06D7664342B}"/>
              </a:ext>
            </a:extLst>
          </p:cNvPr>
          <p:cNvCxnSpPr>
            <a:cxnSpLocks/>
            <a:stCxn id="13" idx="3"/>
            <a:endCxn id="14" idx="1"/>
          </p:cNvCxnSpPr>
          <p:nvPr/>
        </p:nvCxnSpPr>
        <p:spPr>
          <a:xfrm>
            <a:off x="4248151" y="4932665"/>
            <a:ext cx="2528887" cy="622206"/>
          </a:xfrm>
          <a:prstGeom prst="straightConnector1">
            <a:avLst/>
          </a:prstGeom>
          <a:ln w="285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9FBA32E-5C38-49DA-B813-86886772ECD0}"/>
              </a:ext>
            </a:extLst>
          </p:cNvPr>
          <p:cNvCxnSpPr>
            <a:cxnSpLocks/>
            <a:stCxn id="12" idx="3"/>
            <a:endCxn id="15" idx="1"/>
          </p:cNvCxnSpPr>
          <p:nvPr/>
        </p:nvCxnSpPr>
        <p:spPr>
          <a:xfrm flipV="1">
            <a:off x="4248151" y="1821640"/>
            <a:ext cx="2528887" cy="622205"/>
          </a:xfrm>
          <a:prstGeom prst="straightConnector1">
            <a:avLst/>
          </a:prstGeom>
          <a:ln w="285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1BF824F-DC73-416C-9E09-3A5FD2EB83EA}"/>
              </a:ext>
            </a:extLst>
          </p:cNvPr>
          <p:cNvCxnSpPr>
            <a:cxnSpLocks/>
            <a:stCxn id="12" idx="3"/>
            <a:endCxn id="17" idx="1"/>
          </p:cNvCxnSpPr>
          <p:nvPr/>
        </p:nvCxnSpPr>
        <p:spPr>
          <a:xfrm>
            <a:off x="4248151" y="2443845"/>
            <a:ext cx="2528887" cy="622205"/>
          </a:xfrm>
          <a:prstGeom prst="straightConnector1">
            <a:avLst/>
          </a:prstGeom>
          <a:ln w="285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7860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5" grpId="0" animBg="1"/>
      <p:bldP spid="17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567BC-E03D-4671-82EA-C4184830D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SAG for gang tasks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021AC2-416E-4461-93D0-27CE2F074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31</a:t>
            </a:fld>
            <a:endParaRPr lang="en-GB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282871A-FB77-4D63-BDD6-745535E73B16}"/>
              </a:ext>
            </a:extLst>
          </p:cNvPr>
          <p:cNvSpPr/>
          <p:nvPr/>
        </p:nvSpPr>
        <p:spPr>
          <a:xfrm>
            <a:off x="815597" y="1722989"/>
            <a:ext cx="1459684" cy="8619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Adapt JLFP to gang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F3AEC49-143E-4233-B3BD-FD16C6587C46}"/>
              </a:ext>
            </a:extLst>
          </p:cNvPr>
          <p:cNvSpPr/>
          <p:nvPr/>
        </p:nvSpPr>
        <p:spPr>
          <a:xfrm>
            <a:off x="3090878" y="1722989"/>
            <a:ext cx="1459684" cy="8619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Model gang in SAG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6D8A64F-CDA0-485C-B4CB-937387FACF6E}"/>
              </a:ext>
            </a:extLst>
          </p:cNvPr>
          <p:cNvSpPr/>
          <p:nvPr/>
        </p:nvSpPr>
        <p:spPr>
          <a:xfrm>
            <a:off x="5366159" y="1722989"/>
            <a:ext cx="1459684" cy="8619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Code new model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4FC6184-69D8-43EC-9183-710C0AE24765}"/>
              </a:ext>
            </a:extLst>
          </p:cNvPr>
          <p:cNvSpPr/>
          <p:nvPr/>
        </p:nvSpPr>
        <p:spPr>
          <a:xfrm>
            <a:off x="9916721" y="1722989"/>
            <a:ext cx="1459684" cy="8619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Analyse results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C7E658D-4D76-4DD1-9B80-33A9F40B025E}"/>
              </a:ext>
            </a:extLst>
          </p:cNvPr>
          <p:cNvSpPr/>
          <p:nvPr/>
        </p:nvSpPr>
        <p:spPr>
          <a:xfrm>
            <a:off x="7679022" y="3364889"/>
            <a:ext cx="1459684" cy="8619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Identify issues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315B972D-2066-437E-9C46-0DD6C25C57B4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4550562" y="2153974"/>
            <a:ext cx="815597" cy="0"/>
          </a:xfrm>
          <a:prstGeom prst="straightConnector1">
            <a:avLst/>
          </a:prstGeom>
          <a:ln w="158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41A8CBFE-77B9-4519-A998-EC11F0AD8FA5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2275281" y="2153974"/>
            <a:ext cx="815597" cy="0"/>
          </a:xfrm>
          <a:prstGeom prst="straightConnector1">
            <a:avLst/>
          </a:prstGeom>
          <a:ln w="158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ctangle: Rounded Corners 81">
            <a:extLst>
              <a:ext uri="{FF2B5EF4-FFF2-40B4-BE49-F238E27FC236}">
                <a16:creationId xmlns:a16="http://schemas.microsoft.com/office/drawing/2014/main" id="{746EECBA-F5F9-42ED-BB95-F08DED3CC720}"/>
              </a:ext>
            </a:extLst>
          </p:cNvPr>
          <p:cNvSpPr/>
          <p:nvPr/>
        </p:nvSpPr>
        <p:spPr>
          <a:xfrm>
            <a:off x="9916721" y="4565472"/>
            <a:ext cx="1459684" cy="8619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Finish</a:t>
            </a:r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C62790C8-AEF2-4547-B727-CAC2E36AE661}"/>
              </a:ext>
            </a:extLst>
          </p:cNvPr>
          <p:cNvCxnSpPr>
            <a:cxnSpLocks/>
            <a:stCxn id="9" idx="2"/>
            <a:endCxn id="82" idx="0"/>
          </p:cNvCxnSpPr>
          <p:nvPr/>
        </p:nvCxnSpPr>
        <p:spPr>
          <a:xfrm>
            <a:off x="10646563" y="2584958"/>
            <a:ext cx="0" cy="1980514"/>
          </a:xfrm>
          <a:prstGeom prst="straightConnector1">
            <a:avLst/>
          </a:prstGeom>
          <a:ln w="158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2FAF1304-FE98-46C1-9445-05A14315924C}"/>
              </a:ext>
            </a:extLst>
          </p:cNvPr>
          <p:cNvGrpSpPr/>
          <p:nvPr/>
        </p:nvGrpSpPr>
        <p:grpSpPr>
          <a:xfrm>
            <a:off x="7660667" y="1358516"/>
            <a:ext cx="1465512" cy="1591029"/>
            <a:chOff x="7688701" y="1281480"/>
            <a:chExt cx="1465512" cy="1591029"/>
          </a:xfrm>
        </p:grpSpPr>
        <p:sp>
          <p:nvSpPr>
            <p:cNvPr id="88" name="Rectangle: Rounded Corners 87">
              <a:extLst>
                <a:ext uri="{FF2B5EF4-FFF2-40B4-BE49-F238E27FC236}">
                  <a16:creationId xmlns:a16="http://schemas.microsoft.com/office/drawing/2014/main" id="{3822C2AA-99F6-4870-BDA2-89CD9FDCA6D6}"/>
                </a:ext>
              </a:extLst>
            </p:cNvPr>
            <p:cNvSpPr/>
            <p:nvPr/>
          </p:nvSpPr>
          <p:spPr>
            <a:xfrm>
              <a:off x="7688701" y="1281480"/>
              <a:ext cx="1459684" cy="6912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Test in simulator</a:t>
              </a:r>
            </a:p>
          </p:txBody>
        </p:sp>
        <p:sp>
          <p:nvSpPr>
            <p:cNvPr id="90" name="Rectangle: Rounded Corners 89">
              <a:extLst>
                <a:ext uri="{FF2B5EF4-FFF2-40B4-BE49-F238E27FC236}">
                  <a16:creationId xmlns:a16="http://schemas.microsoft.com/office/drawing/2014/main" id="{F88B234B-04E0-4940-80FF-98FE1725EECD}"/>
                </a:ext>
              </a:extLst>
            </p:cNvPr>
            <p:cNvSpPr/>
            <p:nvPr/>
          </p:nvSpPr>
          <p:spPr>
            <a:xfrm>
              <a:off x="7694529" y="2182071"/>
              <a:ext cx="1459684" cy="6904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Test in SAG</a:t>
              </a:r>
            </a:p>
          </p:txBody>
        </p:sp>
      </p:grpSp>
      <p:cxnSp>
        <p:nvCxnSpPr>
          <p:cNvPr id="139" name="Connector: Curved 138">
            <a:extLst>
              <a:ext uri="{FF2B5EF4-FFF2-40B4-BE49-F238E27FC236}">
                <a16:creationId xmlns:a16="http://schemas.microsoft.com/office/drawing/2014/main" id="{CE773494-CA0A-4CC4-8235-E9D6415EE1AA}"/>
              </a:ext>
            </a:extLst>
          </p:cNvPr>
          <p:cNvCxnSpPr>
            <a:stCxn id="7" idx="3"/>
            <a:endCxn id="88" idx="1"/>
          </p:cNvCxnSpPr>
          <p:nvPr/>
        </p:nvCxnSpPr>
        <p:spPr>
          <a:xfrm flipV="1">
            <a:off x="6825843" y="1704116"/>
            <a:ext cx="834824" cy="449858"/>
          </a:xfrm>
          <a:prstGeom prst="bentConnector3">
            <a:avLst>
              <a:gd name="adj1" fmla="val 50380"/>
            </a:avLst>
          </a:prstGeom>
          <a:ln w="158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Connector: Curved 139">
            <a:extLst>
              <a:ext uri="{FF2B5EF4-FFF2-40B4-BE49-F238E27FC236}">
                <a16:creationId xmlns:a16="http://schemas.microsoft.com/office/drawing/2014/main" id="{FEC155B9-FE2B-486D-B3BF-E223AB48CF90}"/>
              </a:ext>
            </a:extLst>
          </p:cNvPr>
          <p:cNvCxnSpPr>
            <a:cxnSpLocks/>
            <a:stCxn id="7" idx="3"/>
            <a:endCxn id="90" idx="1"/>
          </p:cNvCxnSpPr>
          <p:nvPr/>
        </p:nvCxnSpPr>
        <p:spPr>
          <a:xfrm>
            <a:off x="6825843" y="2153974"/>
            <a:ext cx="840652" cy="450352"/>
          </a:xfrm>
          <a:prstGeom prst="bentConnector3">
            <a:avLst>
              <a:gd name="adj1" fmla="val 50000"/>
            </a:avLst>
          </a:prstGeom>
          <a:ln w="158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onnector: Curved 142">
            <a:extLst>
              <a:ext uri="{FF2B5EF4-FFF2-40B4-BE49-F238E27FC236}">
                <a16:creationId xmlns:a16="http://schemas.microsoft.com/office/drawing/2014/main" id="{17871F9E-A526-42A7-B10E-2CF40AD2F751}"/>
              </a:ext>
            </a:extLst>
          </p:cNvPr>
          <p:cNvCxnSpPr>
            <a:cxnSpLocks/>
            <a:stCxn id="90" idx="3"/>
            <a:endCxn id="9" idx="1"/>
          </p:cNvCxnSpPr>
          <p:nvPr/>
        </p:nvCxnSpPr>
        <p:spPr>
          <a:xfrm flipV="1">
            <a:off x="9126179" y="2153974"/>
            <a:ext cx="790542" cy="450352"/>
          </a:xfrm>
          <a:prstGeom prst="bentConnector3">
            <a:avLst/>
          </a:prstGeom>
          <a:ln w="158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Connector: Curved 145">
            <a:extLst>
              <a:ext uri="{FF2B5EF4-FFF2-40B4-BE49-F238E27FC236}">
                <a16:creationId xmlns:a16="http://schemas.microsoft.com/office/drawing/2014/main" id="{9AE8F292-1424-4D06-9410-9636B3749754}"/>
              </a:ext>
            </a:extLst>
          </p:cNvPr>
          <p:cNvCxnSpPr>
            <a:cxnSpLocks/>
            <a:stCxn id="88" idx="3"/>
            <a:endCxn id="9" idx="1"/>
          </p:cNvCxnSpPr>
          <p:nvPr/>
        </p:nvCxnSpPr>
        <p:spPr>
          <a:xfrm>
            <a:off x="9120351" y="1704116"/>
            <a:ext cx="796370" cy="449858"/>
          </a:xfrm>
          <a:prstGeom prst="bentConnector3">
            <a:avLst>
              <a:gd name="adj1" fmla="val 50000"/>
            </a:avLst>
          </a:prstGeom>
          <a:ln w="158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Rectangle: Rounded Corners 154">
            <a:extLst>
              <a:ext uri="{FF2B5EF4-FFF2-40B4-BE49-F238E27FC236}">
                <a16:creationId xmlns:a16="http://schemas.microsoft.com/office/drawing/2014/main" id="{466CC40C-E0BC-41DC-B013-19C1F6735479}"/>
              </a:ext>
            </a:extLst>
          </p:cNvPr>
          <p:cNvSpPr/>
          <p:nvPr/>
        </p:nvSpPr>
        <p:spPr>
          <a:xfrm>
            <a:off x="5366158" y="3359018"/>
            <a:ext cx="1459684" cy="8619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Bugs</a:t>
            </a:r>
          </a:p>
        </p:txBody>
      </p:sp>
      <p:sp>
        <p:nvSpPr>
          <p:cNvPr id="156" name="Rectangle: Rounded Corners 155">
            <a:extLst>
              <a:ext uri="{FF2B5EF4-FFF2-40B4-BE49-F238E27FC236}">
                <a16:creationId xmlns:a16="http://schemas.microsoft.com/office/drawing/2014/main" id="{8FAA7B67-A3E2-479D-B2E9-A05E4EA6ACB0}"/>
              </a:ext>
            </a:extLst>
          </p:cNvPr>
          <p:cNvSpPr/>
          <p:nvPr/>
        </p:nvSpPr>
        <p:spPr>
          <a:xfrm>
            <a:off x="5366158" y="4565473"/>
            <a:ext cx="1459684" cy="8619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Pessimism</a:t>
            </a:r>
          </a:p>
        </p:txBody>
      </p:sp>
      <p:cxnSp>
        <p:nvCxnSpPr>
          <p:cNvPr id="157" name="Straight Arrow Connector 156">
            <a:extLst>
              <a:ext uri="{FF2B5EF4-FFF2-40B4-BE49-F238E27FC236}">
                <a16:creationId xmlns:a16="http://schemas.microsoft.com/office/drawing/2014/main" id="{A7B99620-9D82-4E15-8CDD-9C21E77B2ED3}"/>
              </a:ext>
            </a:extLst>
          </p:cNvPr>
          <p:cNvCxnSpPr>
            <a:cxnSpLocks/>
            <a:stCxn id="155" idx="0"/>
            <a:endCxn id="7" idx="2"/>
          </p:cNvCxnSpPr>
          <p:nvPr/>
        </p:nvCxnSpPr>
        <p:spPr>
          <a:xfrm flipV="1">
            <a:off x="6096000" y="2584958"/>
            <a:ext cx="1" cy="774060"/>
          </a:xfrm>
          <a:prstGeom prst="straightConnector1">
            <a:avLst/>
          </a:prstGeom>
          <a:ln w="158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6FFE184D-EC1D-45C4-AE2B-F4360326C268}"/>
              </a:ext>
            </a:extLst>
          </p:cNvPr>
          <p:cNvCxnSpPr>
            <a:cxnSpLocks/>
            <a:stCxn id="10" idx="1"/>
            <a:endCxn id="155" idx="3"/>
          </p:cNvCxnSpPr>
          <p:nvPr/>
        </p:nvCxnSpPr>
        <p:spPr>
          <a:xfrm flipH="1" flipV="1">
            <a:off x="6825842" y="3790003"/>
            <a:ext cx="853180" cy="5871"/>
          </a:xfrm>
          <a:prstGeom prst="straightConnector1">
            <a:avLst/>
          </a:prstGeom>
          <a:ln w="158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Arrow Connector 163">
            <a:extLst>
              <a:ext uri="{FF2B5EF4-FFF2-40B4-BE49-F238E27FC236}">
                <a16:creationId xmlns:a16="http://schemas.microsoft.com/office/drawing/2014/main" id="{F8D02D43-D0F9-454A-A2F0-156DDB69466E}"/>
              </a:ext>
            </a:extLst>
          </p:cNvPr>
          <p:cNvCxnSpPr>
            <a:cxnSpLocks/>
            <a:stCxn id="10" idx="2"/>
            <a:endCxn id="156" idx="3"/>
          </p:cNvCxnSpPr>
          <p:nvPr/>
        </p:nvCxnSpPr>
        <p:spPr>
          <a:xfrm rot="5400000">
            <a:off x="7232553" y="3820147"/>
            <a:ext cx="769600" cy="1583022"/>
          </a:xfrm>
          <a:prstGeom prst="bentConnector2">
            <a:avLst/>
          </a:prstGeom>
          <a:ln w="158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Arrow Connector 163">
            <a:extLst>
              <a:ext uri="{FF2B5EF4-FFF2-40B4-BE49-F238E27FC236}">
                <a16:creationId xmlns:a16="http://schemas.microsoft.com/office/drawing/2014/main" id="{E43EDDEA-4150-4134-B9DF-72E8EA8CADE6}"/>
              </a:ext>
            </a:extLst>
          </p:cNvPr>
          <p:cNvCxnSpPr>
            <a:cxnSpLocks/>
            <a:stCxn id="156" idx="1"/>
            <a:endCxn id="6" idx="2"/>
          </p:cNvCxnSpPr>
          <p:nvPr/>
        </p:nvCxnSpPr>
        <p:spPr>
          <a:xfrm rot="10800000">
            <a:off x="3820720" y="2584958"/>
            <a:ext cx="1545438" cy="2411500"/>
          </a:xfrm>
          <a:prstGeom prst="bentConnector2">
            <a:avLst/>
          </a:prstGeom>
          <a:ln w="158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Arrow Connector 163">
            <a:extLst>
              <a:ext uri="{FF2B5EF4-FFF2-40B4-BE49-F238E27FC236}">
                <a16:creationId xmlns:a16="http://schemas.microsoft.com/office/drawing/2014/main" id="{3812F4EA-3EA2-4DC7-A41B-F7EAA33D3C51}"/>
              </a:ext>
            </a:extLst>
          </p:cNvPr>
          <p:cNvCxnSpPr>
            <a:cxnSpLocks/>
            <a:stCxn id="9" idx="2"/>
            <a:endCxn id="10" idx="3"/>
          </p:cNvCxnSpPr>
          <p:nvPr/>
        </p:nvCxnSpPr>
        <p:spPr>
          <a:xfrm rot="5400000">
            <a:off x="9287177" y="2436488"/>
            <a:ext cx="1210916" cy="1507857"/>
          </a:xfrm>
          <a:prstGeom prst="bentConnector2">
            <a:avLst/>
          </a:prstGeom>
          <a:ln w="158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Arrow Connector 163">
            <a:extLst>
              <a:ext uri="{FF2B5EF4-FFF2-40B4-BE49-F238E27FC236}">
                <a16:creationId xmlns:a16="http://schemas.microsoft.com/office/drawing/2014/main" id="{2D4E234F-59D7-4451-B8AA-860B3912468A}"/>
              </a:ext>
            </a:extLst>
          </p:cNvPr>
          <p:cNvCxnSpPr>
            <a:cxnSpLocks/>
            <a:stCxn id="155" idx="1"/>
            <a:endCxn id="6" idx="2"/>
          </p:cNvCxnSpPr>
          <p:nvPr/>
        </p:nvCxnSpPr>
        <p:spPr>
          <a:xfrm rot="10800000">
            <a:off x="3820720" y="2584959"/>
            <a:ext cx="1545438" cy="1205045"/>
          </a:xfrm>
          <a:prstGeom prst="bentConnector2">
            <a:avLst/>
          </a:prstGeom>
          <a:ln w="158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4542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1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8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69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70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71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21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73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74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75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76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9" grpId="0" animBg="1"/>
      <p:bldP spid="10" grpId="0" animBg="1"/>
      <p:bldP spid="82" grpId="0" animBg="1"/>
      <p:bldP spid="155" grpId="0" animBg="1"/>
      <p:bldP spid="155" grpId="1" animBg="1"/>
      <p:bldP spid="156" grpId="0" animBg="1"/>
      <p:bldP spid="156" grpId="1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70416-620A-4B73-95EE-A16467C34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Pessimism in precedence constraints</a:t>
            </a:r>
          </a:p>
        </p:txBody>
      </p:sp>
      <p:pic>
        <p:nvPicPr>
          <p:cNvPr id="14" name="Content Placeholder 13" descr="A close up of a map&#10;&#10;Description automatically generated">
            <a:extLst>
              <a:ext uri="{FF2B5EF4-FFF2-40B4-BE49-F238E27FC236}">
                <a16:creationId xmlns:a16="http://schemas.microsoft.com/office/drawing/2014/main" id="{B0A26C36-461E-484A-BA79-4115490E3A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1137" y="1379914"/>
            <a:ext cx="5749726" cy="47016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586D8C-7CB7-472A-AA8F-2188533C4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32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499591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349F55-E55A-40B6-8B24-8E2DF06F5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14788"/>
          </a:xfrm>
        </p:spPr>
        <p:txBody>
          <a:bodyPr/>
          <a:lstStyle/>
          <a:p>
            <a:r>
              <a:rPr lang="en-GB" dirty="0"/>
              <a:t>Results JLFP vs ResG in simulator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9A646EE-996D-4141-80A2-F223AAD0AD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05"/>
          <a:stretch/>
        </p:blipFill>
        <p:spPr>
          <a:xfrm>
            <a:off x="762438" y="1497649"/>
            <a:ext cx="4984988" cy="3936744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1BC678-21C6-486E-8C86-A3132E225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33</a:t>
            </a:fld>
            <a:endParaRPr lang="en-GB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983E60B-572A-4C09-A86E-79F49ED73B78}"/>
              </a:ext>
            </a:extLst>
          </p:cNvPr>
          <p:cNvCxnSpPr>
            <a:cxnSpLocks/>
            <a:stCxn id="9" idx="2"/>
          </p:cNvCxnSpPr>
          <p:nvPr/>
        </p:nvCxnSpPr>
        <p:spPr>
          <a:xfrm flipH="1">
            <a:off x="4326104" y="2002305"/>
            <a:ext cx="601792" cy="79227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221824ED-0AB7-4246-A703-A8C3390782BB}"/>
              </a:ext>
            </a:extLst>
          </p:cNvPr>
          <p:cNvSpPr txBox="1"/>
          <p:nvPr/>
        </p:nvSpPr>
        <p:spPr>
          <a:xfrm>
            <a:off x="4302916" y="1632973"/>
            <a:ext cx="1249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This work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BBCD41-3BEB-450A-860C-40C3ACEC7E5B}"/>
              </a:ext>
            </a:extLst>
          </p:cNvPr>
          <p:cNvSpPr txBox="1"/>
          <p:nvPr/>
        </p:nvSpPr>
        <p:spPr>
          <a:xfrm>
            <a:off x="1339960" y="4314059"/>
            <a:ext cx="1619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Baseline (JLFP)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DEFAE17-A2A3-4063-82E6-B6B87204D0BF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2149498" y="3228975"/>
            <a:ext cx="1003277" cy="108508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A close up of a map&#10;&#10;Description automatically generated">
            <a:extLst>
              <a:ext uri="{FF2B5EF4-FFF2-40B4-BE49-F238E27FC236}">
                <a16:creationId xmlns:a16="http://schemas.microsoft.com/office/drawing/2014/main" id="{C52C5D36-DA48-4B3C-AF1D-B1E0513B205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8"/>
          <a:stretch/>
        </p:blipFill>
        <p:spPr>
          <a:xfrm>
            <a:off x="6608285" y="1507174"/>
            <a:ext cx="4892158" cy="393674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8A55786-2F39-4AA0-A011-4507B610C882}"/>
              </a:ext>
            </a:extLst>
          </p:cNvPr>
          <p:cNvSpPr txBox="1"/>
          <p:nvPr/>
        </p:nvSpPr>
        <p:spPr>
          <a:xfrm>
            <a:off x="2172684" y="5538928"/>
            <a:ext cx="2130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System utilization %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157907C-8680-4651-89F0-72D8DF3B4430}"/>
              </a:ext>
            </a:extLst>
          </p:cNvPr>
          <p:cNvSpPr txBox="1"/>
          <p:nvPr/>
        </p:nvSpPr>
        <p:spPr>
          <a:xfrm>
            <a:off x="8027848" y="5577639"/>
            <a:ext cx="2053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System utilization %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B8ED3C0-9001-4940-A217-5777FBF212E0}"/>
              </a:ext>
            </a:extLst>
          </p:cNvPr>
          <p:cNvSpPr txBox="1"/>
          <p:nvPr/>
        </p:nvSpPr>
        <p:spPr>
          <a:xfrm rot="16200000">
            <a:off x="-380970" y="3101639"/>
            <a:ext cx="17757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Schedulability %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85FAC21-138A-4BCA-8752-FDD961A4A4B2}"/>
              </a:ext>
            </a:extLst>
          </p:cNvPr>
          <p:cNvSpPr txBox="1"/>
          <p:nvPr/>
        </p:nvSpPr>
        <p:spPr>
          <a:xfrm rot="16200000">
            <a:off x="5135780" y="3101639"/>
            <a:ext cx="2248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Improvement ratio</a:t>
            </a:r>
          </a:p>
        </p:txBody>
      </p:sp>
    </p:spTree>
    <p:extLst>
      <p:ext uri="{BB962C8B-B14F-4D97-AF65-F5344CB8AC3E}">
        <p14:creationId xmlns:p14="http://schemas.microsoft.com/office/powerpoint/2010/main" val="2430096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7" grpId="0"/>
      <p:bldP spid="19" grpId="0"/>
      <p:bldP spid="24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70416-620A-4B73-95EE-A16467C34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Pessimism in precedence constraints</a:t>
            </a:r>
          </a:p>
        </p:txBody>
      </p:sp>
      <p:pic>
        <p:nvPicPr>
          <p:cNvPr id="7" name="prec" descr="A screenshot of a cell phone&#10;&#10;Description automatically generated">
            <a:extLst>
              <a:ext uri="{FF2B5EF4-FFF2-40B4-BE49-F238E27FC236}">
                <a16:creationId xmlns:a16="http://schemas.microsoft.com/office/drawing/2014/main" id="{13124444-0328-425D-8F78-3E23022C8BF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062649"/>
            <a:ext cx="5181600" cy="1518515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21A951DE-A0A5-47DF-913D-DD05541E379A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dirty="0"/>
                  <a:t> is ready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dirty="0"/>
                  <a:t> has a successor with higher priority than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GB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dirty="0"/>
                  <a:t> should never be able to start after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dirty="0"/>
                  <a:t> finishes as the successor would start right away</a:t>
                </a:r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21A951DE-A0A5-47DF-913D-DD05541E37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3"/>
                <a:stretch>
                  <a:fillRect t="-2291" r="-188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586D8C-7CB7-472A-AA8F-2188533C4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34</a:t>
            </a:fld>
            <a:endParaRPr lang="en-GB" dirty="0"/>
          </a:p>
        </p:txBody>
      </p:sp>
      <p:pic>
        <p:nvPicPr>
          <p:cNvPr id="10" name="prec_expected">
            <a:extLst>
              <a:ext uri="{FF2B5EF4-FFF2-40B4-BE49-F238E27FC236}">
                <a16:creationId xmlns:a16="http://schemas.microsoft.com/office/drawing/2014/main" id="{75BF4E26-5449-4F34-81E9-336259CC36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3062648"/>
            <a:ext cx="5181599" cy="1518515"/>
          </a:xfrm>
          <a:prstGeom prst="rect">
            <a:avLst/>
          </a:prstGeom>
        </p:spPr>
      </p:pic>
      <p:pic>
        <p:nvPicPr>
          <p:cNvPr id="11" name="prec_actual">
            <a:extLst>
              <a:ext uri="{FF2B5EF4-FFF2-40B4-BE49-F238E27FC236}">
                <a16:creationId xmlns:a16="http://schemas.microsoft.com/office/drawing/2014/main" id="{AB6CBBE0-3BB3-4298-865F-69B9A1E64F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3062647"/>
            <a:ext cx="5181599" cy="1518515"/>
          </a:xfrm>
          <a:prstGeom prst="rect">
            <a:avLst/>
          </a:prstGeom>
        </p:spPr>
      </p:pic>
      <p:sp>
        <p:nvSpPr>
          <p:cNvPr id="9" name="text_expected">
            <a:extLst>
              <a:ext uri="{FF2B5EF4-FFF2-40B4-BE49-F238E27FC236}">
                <a16:creationId xmlns:a16="http://schemas.microsoft.com/office/drawing/2014/main" id="{8CC8903D-7234-4070-AC41-4EA6C7EE2B29}"/>
              </a:ext>
            </a:extLst>
          </p:cNvPr>
          <p:cNvSpPr txBox="1"/>
          <p:nvPr/>
        </p:nvSpPr>
        <p:spPr>
          <a:xfrm>
            <a:off x="2852928" y="1956816"/>
            <a:ext cx="1956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Expected</a:t>
            </a:r>
          </a:p>
        </p:txBody>
      </p:sp>
      <p:sp>
        <p:nvSpPr>
          <p:cNvPr id="13" name="text_actual">
            <a:extLst>
              <a:ext uri="{FF2B5EF4-FFF2-40B4-BE49-F238E27FC236}">
                <a16:creationId xmlns:a16="http://schemas.microsoft.com/office/drawing/2014/main" id="{85A15FFD-D075-4FF0-8312-36DE114B2848}"/>
              </a:ext>
            </a:extLst>
          </p:cNvPr>
          <p:cNvSpPr txBox="1"/>
          <p:nvPr/>
        </p:nvSpPr>
        <p:spPr>
          <a:xfrm>
            <a:off x="2852928" y="1956815"/>
            <a:ext cx="1956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Actual</a:t>
            </a:r>
          </a:p>
        </p:txBody>
      </p:sp>
    </p:spTree>
    <p:extLst>
      <p:ext uri="{BB962C8B-B14F-4D97-AF65-F5344CB8AC3E}">
        <p14:creationId xmlns:p14="http://schemas.microsoft.com/office/powerpoint/2010/main" val="2910756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13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9CE0C-9D6D-4A2F-BBBC-054251A06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Pessimism in cores released</a:t>
            </a:r>
          </a:p>
        </p:txBody>
      </p:sp>
      <p:pic>
        <p:nvPicPr>
          <p:cNvPr id="22" name="system_global" descr="A screenshot of a cell phone&#10;&#10;Description automatically generated">
            <a:extLst>
              <a:ext uri="{FF2B5EF4-FFF2-40B4-BE49-F238E27FC236}">
                <a16:creationId xmlns:a16="http://schemas.microsoft.com/office/drawing/2014/main" id="{AB477B9A-CCB6-43D4-9C53-2265839B268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629738"/>
            <a:ext cx="5181600" cy="2384335"/>
          </a:xfr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4AF04C9-D7D3-49B3-869D-9BD86A9B9FD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The analysis does not make difference between:</a:t>
            </a:r>
          </a:p>
          <a:p>
            <a:pPr lvl="1"/>
            <a:r>
              <a:rPr lang="en-GB" dirty="0"/>
              <a:t>Multiple jobs finishing</a:t>
            </a:r>
          </a:p>
          <a:p>
            <a:pPr lvl="1"/>
            <a:r>
              <a:rPr lang="en-GB" dirty="0"/>
              <a:t>One job finishing with multiple cores</a:t>
            </a:r>
          </a:p>
          <a:p>
            <a:r>
              <a:rPr lang="en-GB" dirty="0"/>
              <a:t>The new job considers all the cores as individual jobs</a:t>
            </a:r>
          </a:p>
          <a:p>
            <a:r>
              <a:rPr lang="en-GB" dirty="0"/>
              <a:t>Does not make the analysis invalid, just more pessimistic</a:t>
            </a:r>
          </a:p>
          <a:p>
            <a:r>
              <a:rPr lang="en-GB" dirty="0"/>
              <a:t>Solving this makes the analysis faster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93A261-C51C-42A4-9F80-F2B139F25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35</a:t>
            </a:fld>
            <a:endParaRPr lang="en-GB" dirty="0"/>
          </a:p>
        </p:txBody>
      </p:sp>
      <p:pic>
        <p:nvPicPr>
          <p:cNvPr id="23" name="system_gang">
            <a:extLst>
              <a:ext uri="{FF2B5EF4-FFF2-40B4-BE49-F238E27FC236}">
                <a16:creationId xmlns:a16="http://schemas.microsoft.com/office/drawing/2014/main" id="{1712FE9E-E0AC-4E98-AD1C-9E5468FEC5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1" y="2629738"/>
            <a:ext cx="5181599" cy="2384335"/>
          </a:xfrm>
          <a:prstGeom prst="rect">
            <a:avLst/>
          </a:prstGeom>
        </p:spPr>
      </p:pic>
      <p:pic>
        <p:nvPicPr>
          <p:cNvPr id="24" name="system_gang_01">
            <a:extLst>
              <a:ext uri="{FF2B5EF4-FFF2-40B4-BE49-F238E27FC236}">
                <a16:creationId xmlns:a16="http://schemas.microsoft.com/office/drawing/2014/main" id="{60B2BCB9-E415-4353-96DF-52FBBBBE42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1" y="2629738"/>
            <a:ext cx="5181599" cy="2384335"/>
          </a:xfrm>
          <a:prstGeom prst="rect">
            <a:avLst/>
          </a:prstGeom>
        </p:spPr>
      </p:pic>
      <p:pic>
        <p:nvPicPr>
          <p:cNvPr id="25" name="system_gang_02">
            <a:extLst>
              <a:ext uri="{FF2B5EF4-FFF2-40B4-BE49-F238E27FC236}">
                <a16:creationId xmlns:a16="http://schemas.microsoft.com/office/drawing/2014/main" id="{EB5436F6-46A9-41AA-BEEC-D2CFE31039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1" y="2629738"/>
            <a:ext cx="5181599" cy="2384335"/>
          </a:xfrm>
          <a:prstGeom prst="rect">
            <a:avLst/>
          </a:prstGeom>
        </p:spPr>
      </p:pic>
      <p:pic>
        <p:nvPicPr>
          <p:cNvPr id="26" name="system_gang_03">
            <a:extLst>
              <a:ext uri="{FF2B5EF4-FFF2-40B4-BE49-F238E27FC236}">
                <a16:creationId xmlns:a16="http://schemas.microsoft.com/office/drawing/2014/main" id="{885F701C-B0CE-4CC6-84FC-D13E3D99FCF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2629738"/>
            <a:ext cx="5181600" cy="2371014"/>
          </a:xfrm>
          <a:prstGeom prst="rect">
            <a:avLst/>
          </a:prstGeom>
        </p:spPr>
      </p:pic>
      <p:pic>
        <p:nvPicPr>
          <p:cNvPr id="27" name="system_gang_04">
            <a:extLst>
              <a:ext uri="{FF2B5EF4-FFF2-40B4-BE49-F238E27FC236}">
                <a16:creationId xmlns:a16="http://schemas.microsoft.com/office/drawing/2014/main" id="{72BDFF5B-9631-4C10-BF16-D3CF62BEDBB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2630706"/>
            <a:ext cx="5181600" cy="2371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904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5323A-B499-452B-A8F6-F066283B4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Primary results</a:t>
            </a:r>
          </a:p>
        </p:txBody>
      </p:sp>
      <p:pic>
        <p:nvPicPr>
          <p:cNvPr id="10" name="Content Placeholder 9" descr="A screenshot of a map&#10;&#10;Description automatically generated">
            <a:extLst>
              <a:ext uri="{FF2B5EF4-FFF2-40B4-BE49-F238E27FC236}">
                <a16:creationId xmlns:a16="http://schemas.microsoft.com/office/drawing/2014/main" id="{0D9EC6B7-C32D-4D22-826D-0EDBF39FAEE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711691"/>
            <a:ext cx="5181600" cy="4220430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7450E5-471F-4788-B869-82F6EF7B2E9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GB" dirty="0"/>
              <a:t>Either</a:t>
            </a:r>
          </a:p>
          <a:p>
            <a:pPr lvl="1"/>
            <a:r>
              <a:rPr lang="en-GB" dirty="0"/>
              <a:t>Gang is not what we expected</a:t>
            </a:r>
          </a:p>
          <a:p>
            <a:pPr lvl="1"/>
            <a:r>
              <a:rPr lang="en-GB" dirty="0"/>
              <a:t>There are issues in the analysis</a:t>
            </a:r>
          </a:p>
          <a:p>
            <a:r>
              <a:rPr lang="en-GB" dirty="0"/>
              <a:t>We can do better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FCE5BE-2421-4C31-8C1A-03401BD71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36</a:t>
            </a:fld>
            <a:endParaRPr lang="en-GB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FEF0E25-CF28-4CE0-AF46-F18B24A2A917}"/>
              </a:ext>
            </a:extLst>
          </p:cNvPr>
          <p:cNvCxnSpPr/>
          <p:nvPr/>
        </p:nvCxnSpPr>
        <p:spPr>
          <a:xfrm flipV="1">
            <a:off x="3514725" y="2105025"/>
            <a:ext cx="228600" cy="942975"/>
          </a:xfrm>
          <a:prstGeom prst="straightConnector1">
            <a:avLst/>
          </a:prstGeom>
          <a:ln w="19050">
            <a:solidFill>
              <a:srgbClr val="D6320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33F36DA-FD7A-42A3-BFB5-E4FB122494A1}"/>
              </a:ext>
            </a:extLst>
          </p:cNvPr>
          <p:cNvSpPr txBox="1"/>
          <p:nvPr/>
        </p:nvSpPr>
        <p:spPr>
          <a:xfrm>
            <a:off x="2981325" y="3078718"/>
            <a:ext cx="895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No EV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5DAE10-8490-4778-ABBF-47EFB753ED2C}"/>
              </a:ext>
            </a:extLst>
          </p:cNvPr>
          <p:cNvSpPr txBox="1"/>
          <p:nvPr/>
        </p:nvSpPr>
        <p:spPr>
          <a:xfrm>
            <a:off x="2981325" y="4320753"/>
            <a:ext cx="1162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With EV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31E45C1-DC09-44EE-9EF6-6A18FC926723}"/>
              </a:ext>
            </a:extLst>
          </p:cNvPr>
          <p:cNvCxnSpPr>
            <a:cxnSpLocks/>
          </p:cNvCxnSpPr>
          <p:nvPr/>
        </p:nvCxnSpPr>
        <p:spPr>
          <a:xfrm flipH="1">
            <a:off x="2247902" y="4586953"/>
            <a:ext cx="666749" cy="559356"/>
          </a:xfrm>
          <a:prstGeom prst="straightConnector1">
            <a:avLst/>
          </a:prstGeom>
          <a:ln w="19050">
            <a:solidFill>
              <a:srgbClr val="D6320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0313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/>
      <p:bldP spid="9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4D953D-18B3-4ED8-9A45-8E1463D8E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Colours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FBCA36-B18C-48FD-AE89-C5636B27A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37</a:t>
            </a:fld>
            <a:endParaRPr lang="en-GB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1CCF1A3-56B2-40A5-9D22-8F6B94ACB5F1}"/>
              </a:ext>
            </a:extLst>
          </p:cNvPr>
          <p:cNvSpPr/>
          <p:nvPr/>
        </p:nvSpPr>
        <p:spPr>
          <a:xfrm>
            <a:off x="838200" y="1847461"/>
            <a:ext cx="1709057" cy="625151"/>
          </a:xfrm>
          <a:prstGeom prst="roundRect">
            <a:avLst/>
          </a:prstGeom>
          <a:solidFill>
            <a:srgbClr val="00A6D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Primary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FE25FF84-1CA7-40FE-A77C-4C139407D27A}"/>
              </a:ext>
            </a:extLst>
          </p:cNvPr>
          <p:cNvSpPr/>
          <p:nvPr/>
        </p:nvSpPr>
        <p:spPr>
          <a:xfrm>
            <a:off x="838200" y="2627583"/>
            <a:ext cx="1709057" cy="62515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Boxes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F50F8644-404A-4A89-8636-898CAB3E5F71}"/>
              </a:ext>
            </a:extLst>
          </p:cNvPr>
          <p:cNvSpPr/>
          <p:nvPr/>
        </p:nvSpPr>
        <p:spPr>
          <a:xfrm>
            <a:off x="838198" y="4187827"/>
            <a:ext cx="1709057" cy="625151"/>
          </a:xfrm>
          <a:prstGeom prst="roundRect">
            <a:avLst/>
          </a:prstGeom>
          <a:ln>
            <a:solidFill>
              <a:srgbClr val="D6320B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Emphasis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A694CA37-DF5C-4677-BDF7-6D042D81186B}"/>
              </a:ext>
            </a:extLst>
          </p:cNvPr>
          <p:cNvSpPr/>
          <p:nvPr/>
        </p:nvSpPr>
        <p:spPr>
          <a:xfrm>
            <a:off x="838199" y="3407705"/>
            <a:ext cx="1709057" cy="625151"/>
          </a:xfrm>
          <a:prstGeom prst="roundRect">
            <a:avLst/>
          </a:prstGeom>
          <a:solidFill>
            <a:srgbClr val="2E8AA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Borders</a:t>
            </a:r>
          </a:p>
        </p:txBody>
      </p:sp>
    </p:spTree>
    <p:extLst>
      <p:ext uri="{BB962C8B-B14F-4D97-AF65-F5344CB8AC3E}">
        <p14:creationId xmlns:p14="http://schemas.microsoft.com/office/powerpoint/2010/main" val="28747843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632D8-4E06-43AF-BACB-89AF5F588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gang?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B4209B-6269-4610-B881-325CC36EF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4</a:t>
            </a:fld>
            <a:endParaRPr lang="en-GB" dirty="0"/>
          </a:p>
        </p:txBody>
      </p:sp>
      <p:pic>
        <p:nvPicPr>
          <p:cNvPr id="6" name="pic_forkjoin" descr="A picture containing drawing&#10;&#10;Description automatically generated">
            <a:extLst>
              <a:ext uri="{FF2B5EF4-FFF2-40B4-BE49-F238E27FC236}">
                <a16:creationId xmlns:a16="http://schemas.microsoft.com/office/drawing/2014/main" id="{299329F5-37CC-4AF3-BEEB-71874853E0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57667"/>
            <a:ext cx="5146308" cy="1558736"/>
          </a:xfrm>
          <a:prstGeom prst="rect">
            <a:avLst/>
          </a:prstGeom>
        </p:spPr>
      </p:pic>
      <p:pic>
        <p:nvPicPr>
          <p:cNvPr id="8" name="pic_system">
            <a:extLst>
              <a:ext uri="{FF2B5EF4-FFF2-40B4-BE49-F238E27FC236}">
                <a16:creationId xmlns:a16="http://schemas.microsoft.com/office/drawing/2014/main" id="{C13E3AC6-20CC-4EC4-88D0-1042006D32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7888" y="3958807"/>
            <a:ext cx="5146308" cy="2126469"/>
          </a:xfrm>
          <a:prstGeom prst="rect">
            <a:avLst/>
          </a:prstGeom>
        </p:spPr>
      </p:pic>
      <p:pic>
        <p:nvPicPr>
          <p:cNvPr id="16" name="pic_global">
            <a:extLst>
              <a:ext uri="{FF2B5EF4-FFF2-40B4-BE49-F238E27FC236}">
                <a16:creationId xmlns:a16="http://schemas.microsoft.com/office/drawing/2014/main" id="{21C31BDC-78AD-49DB-82C3-960D456174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7888" y="3958807"/>
            <a:ext cx="5146308" cy="2126469"/>
          </a:xfrm>
          <a:prstGeom prst="rect">
            <a:avLst/>
          </a:prstGeom>
        </p:spPr>
      </p:pic>
      <p:pic>
        <p:nvPicPr>
          <p:cNvPr id="10" name="pic_gang_0">
            <a:extLst>
              <a:ext uri="{FF2B5EF4-FFF2-40B4-BE49-F238E27FC236}">
                <a16:creationId xmlns:a16="http://schemas.microsoft.com/office/drawing/2014/main" id="{A357CAF0-A978-4A17-B576-80D246AA6E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27129" y="3965099"/>
            <a:ext cx="5146305" cy="2113886"/>
          </a:xfrm>
          <a:prstGeom prst="rect">
            <a:avLst/>
          </a:prstGeom>
        </p:spPr>
      </p:pic>
      <p:pic>
        <p:nvPicPr>
          <p:cNvPr id="12" name="pic_gang_1">
            <a:extLst>
              <a:ext uri="{FF2B5EF4-FFF2-40B4-BE49-F238E27FC236}">
                <a16:creationId xmlns:a16="http://schemas.microsoft.com/office/drawing/2014/main" id="{D22D30A0-6B65-4AAC-89AD-C8AA2DFF00D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27128" y="3965099"/>
            <a:ext cx="5146308" cy="2113886"/>
          </a:xfrm>
          <a:prstGeom prst="rect">
            <a:avLst/>
          </a:prstGeom>
        </p:spPr>
      </p:pic>
      <p:pic>
        <p:nvPicPr>
          <p:cNvPr id="14" name="pic_gang_2">
            <a:extLst>
              <a:ext uri="{FF2B5EF4-FFF2-40B4-BE49-F238E27FC236}">
                <a16:creationId xmlns:a16="http://schemas.microsoft.com/office/drawing/2014/main" id="{1F20E4F6-3CCF-46FA-8157-2B5FAB7E877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27128" y="3965099"/>
            <a:ext cx="5146308" cy="2113886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17F3205-0685-49F2-9F54-278191860230}"/>
              </a:ext>
            </a:extLst>
          </p:cNvPr>
          <p:cNvCxnSpPr/>
          <p:nvPr/>
        </p:nvCxnSpPr>
        <p:spPr>
          <a:xfrm>
            <a:off x="4910328" y="5022042"/>
            <a:ext cx="130884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C7EAA9A0-AB0F-42E6-8617-768467A178EF}"/>
              </a:ext>
            </a:extLst>
          </p:cNvPr>
          <p:cNvSpPr/>
          <p:nvPr/>
        </p:nvSpPr>
        <p:spPr>
          <a:xfrm>
            <a:off x="6338047" y="1562768"/>
            <a:ext cx="4873752" cy="73439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Parallel threads together as a “gang”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EC535F0A-FFB8-4197-9386-797B747A7913}"/>
              </a:ext>
            </a:extLst>
          </p:cNvPr>
          <p:cNvSpPr/>
          <p:nvPr/>
        </p:nvSpPr>
        <p:spPr>
          <a:xfrm>
            <a:off x="6338047" y="2517518"/>
            <a:ext cx="4873752" cy="84050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Execution does not start until there are enough cores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A897E6F-6DA0-4B10-8D32-45401D7DEE5C}"/>
              </a:ext>
            </a:extLst>
          </p:cNvPr>
          <p:cNvSpPr txBox="1"/>
          <p:nvPr/>
        </p:nvSpPr>
        <p:spPr>
          <a:xfrm>
            <a:off x="1233574" y="3413152"/>
            <a:ext cx="3307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 dirty="0"/>
              <a:t>G</a:t>
            </a:r>
            <a:r>
              <a:rPr lang="en-GB" dirty="0"/>
              <a:t>l</a:t>
            </a:r>
            <a:r>
              <a:rPr lang="en-150" dirty="0"/>
              <a:t>o</a:t>
            </a:r>
            <a:r>
              <a:rPr lang="en-GB" dirty="0"/>
              <a:t>b</a:t>
            </a:r>
            <a:r>
              <a:rPr lang="en-150" dirty="0"/>
              <a:t>a</a:t>
            </a:r>
            <a:r>
              <a:rPr lang="en-GB" dirty="0"/>
              <a:t>l</a:t>
            </a:r>
            <a:r>
              <a:rPr lang="en-150" dirty="0"/>
              <a:t> </a:t>
            </a:r>
            <a:r>
              <a:rPr lang="en-GB" dirty="0"/>
              <a:t>s</a:t>
            </a:r>
            <a:r>
              <a:rPr lang="en-150" dirty="0"/>
              <a:t>c</a:t>
            </a:r>
            <a:r>
              <a:rPr lang="en-GB" dirty="0"/>
              <a:t>h</a:t>
            </a:r>
            <a:r>
              <a:rPr lang="en-150" dirty="0"/>
              <a:t>e</a:t>
            </a:r>
            <a:r>
              <a:rPr lang="en-GB" dirty="0"/>
              <a:t>d</a:t>
            </a:r>
            <a:r>
              <a:rPr lang="en-150" dirty="0"/>
              <a:t>u</a:t>
            </a:r>
            <a:r>
              <a:rPr lang="en-GB" dirty="0"/>
              <a:t>l</a:t>
            </a:r>
            <a:r>
              <a:rPr lang="en-150" dirty="0"/>
              <a:t>i</a:t>
            </a:r>
            <a:r>
              <a:rPr lang="en-GB" dirty="0"/>
              <a:t>n</a:t>
            </a:r>
            <a:r>
              <a:rPr lang="en-150" dirty="0"/>
              <a:t>g</a:t>
            </a:r>
            <a:endParaRPr lang="en-GB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C7B0BD8-52C8-46F0-8E26-10DF15A15174}"/>
              </a:ext>
            </a:extLst>
          </p:cNvPr>
          <p:cNvSpPr txBox="1"/>
          <p:nvPr/>
        </p:nvSpPr>
        <p:spPr>
          <a:xfrm>
            <a:off x="7006844" y="3413152"/>
            <a:ext cx="3307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/>
              <a:t>G</a:t>
            </a:r>
            <a:r>
              <a:rPr lang="en-GB" dirty="0"/>
              <a:t>a</a:t>
            </a:r>
            <a:r>
              <a:rPr lang="en-150"/>
              <a:t>n</a:t>
            </a:r>
            <a:r>
              <a:rPr lang="en-GB" dirty="0"/>
              <a:t>g</a:t>
            </a:r>
            <a:r>
              <a:rPr lang="en-150"/>
              <a:t> </a:t>
            </a:r>
            <a:r>
              <a:rPr lang="en-GB" dirty="0"/>
              <a:t>S</a:t>
            </a:r>
            <a:r>
              <a:rPr lang="en-150"/>
              <a:t>c</a:t>
            </a:r>
            <a:r>
              <a:rPr lang="en-GB" dirty="0"/>
              <a:t>h</a:t>
            </a:r>
            <a:r>
              <a:rPr lang="en-150"/>
              <a:t>e</a:t>
            </a:r>
            <a:r>
              <a:rPr lang="en-GB" dirty="0"/>
              <a:t>d</a:t>
            </a:r>
            <a:r>
              <a:rPr lang="en-150"/>
              <a:t>u</a:t>
            </a:r>
            <a:r>
              <a:rPr lang="en-GB" dirty="0"/>
              <a:t>l</a:t>
            </a:r>
            <a:r>
              <a:rPr lang="en-150"/>
              <a:t>i</a:t>
            </a:r>
            <a:r>
              <a:rPr lang="en-GB" dirty="0"/>
              <a:t>n</a:t>
            </a:r>
            <a:r>
              <a:rPr lang="en-150"/>
              <a:t>g</a:t>
            </a:r>
            <a:endParaRPr lang="en-GB" dirty="0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141DEECE-59B1-4CAC-BD06-A76AD6E7BB7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2099" y="3841749"/>
            <a:ext cx="1523998" cy="338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220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/>
      <p:bldP spid="2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8D1DD-3E18-4847-B8B6-45C2C35A1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Why gang?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3904BE-21BF-4929-BEB5-619CEFD1E2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400" noProof="0" dirty="0"/>
              <a:t>More efficient synchronization</a:t>
            </a:r>
          </a:p>
          <a:p>
            <a:r>
              <a:rPr lang="en-GB" sz="2400" dirty="0"/>
              <a:t>Reduces variability in the execution</a:t>
            </a:r>
            <a:endParaRPr lang="en-GB" sz="2400" noProof="0" dirty="0"/>
          </a:p>
          <a:p>
            <a:r>
              <a:rPr lang="en-GB" sz="2400" noProof="0" dirty="0"/>
              <a:t>Avoids overhead when loading initial data</a:t>
            </a:r>
          </a:p>
          <a:p>
            <a:r>
              <a:rPr lang="en-GB" sz="2400" noProof="0" dirty="0"/>
              <a:t>Shows its full potential when executed non-preemptively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02B572-D3F7-4790-AF68-0FE735AFE0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5</a:t>
            </a:fld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2BDDAD-8552-486C-A3EE-656FEC5FFE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8387" y="3907659"/>
            <a:ext cx="4064263" cy="225909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C67AFEA-A83D-4F91-9D84-CA0AD96E48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68572" y="3907659"/>
            <a:ext cx="4064262" cy="225909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6D9B5F2-3716-4FB8-9086-F548511AB9F4}"/>
              </a:ext>
            </a:extLst>
          </p:cNvPr>
          <p:cNvSpPr txBox="1"/>
          <p:nvPr/>
        </p:nvSpPr>
        <p:spPr>
          <a:xfrm>
            <a:off x="1473445" y="3446845"/>
            <a:ext cx="3307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 dirty="0"/>
              <a:t>G</a:t>
            </a:r>
            <a:r>
              <a:rPr lang="en-GB" dirty="0"/>
              <a:t>l</a:t>
            </a:r>
            <a:r>
              <a:rPr lang="en-150" dirty="0"/>
              <a:t>o</a:t>
            </a:r>
            <a:r>
              <a:rPr lang="en-GB" dirty="0"/>
              <a:t>b</a:t>
            </a:r>
            <a:r>
              <a:rPr lang="en-150" dirty="0"/>
              <a:t>a</a:t>
            </a:r>
            <a:r>
              <a:rPr lang="en-GB" dirty="0"/>
              <a:t>l</a:t>
            </a:r>
            <a:r>
              <a:rPr lang="en-150" dirty="0"/>
              <a:t> </a:t>
            </a:r>
            <a:r>
              <a:rPr lang="en-GB" dirty="0"/>
              <a:t>s</a:t>
            </a:r>
            <a:r>
              <a:rPr lang="en-150" dirty="0"/>
              <a:t>c</a:t>
            </a:r>
            <a:r>
              <a:rPr lang="en-GB" dirty="0"/>
              <a:t>h</a:t>
            </a:r>
            <a:r>
              <a:rPr lang="en-150" dirty="0"/>
              <a:t>e</a:t>
            </a:r>
            <a:r>
              <a:rPr lang="en-GB" dirty="0"/>
              <a:t>d</a:t>
            </a:r>
            <a:r>
              <a:rPr lang="en-150" dirty="0"/>
              <a:t>u</a:t>
            </a:r>
            <a:r>
              <a:rPr lang="en-GB" dirty="0"/>
              <a:t>l</a:t>
            </a:r>
            <a:r>
              <a:rPr lang="en-150" dirty="0"/>
              <a:t>i</a:t>
            </a:r>
            <a:r>
              <a:rPr lang="en-GB" dirty="0"/>
              <a:t>n</a:t>
            </a:r>
            <a:r>
              <a:rPr lang="en-150" dirty="0"/>
              <a:t>g</a:t>
            </a:r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EE68DB-9904-4F07-811B-BB582E7DEAA7}"/>
              </a:ext>
            </a:extLst>
          </p:cNvPr>
          <p:cNvSpPr txBox="1"/>
          <p:nvPr/>
        </p:nvSpPr>
        <p:spPr>
          <a:xfrm>
            <a:off x="7246715" y="3446845"/>
            <a:ext cx="3307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 dirty="0"/>
              <a:t>G</a:t>
            </a:r>
            <a:r>
              <a:rPr lang="en-GB" dirty="0"/>
              <a:t>a</a:t>
            </a:r>
            <a:r>
              <a:rPr lang="en-150" dirty="0"/>
              <a:t>n</a:t>
            </a:r>
            <a:r>
              <a:rPr lang="en-GB" dirty="0"/>
              <a:t>g</a:t>
            </a:r>
            <a:r>
              <a:rPr lang="en-150" dirty="0"/>
              <a:t> </a:t>
            </a:r>
            <a:r>
              <a:rPr lang="en-GB" dirty="0"/>
              <a:t>S</a:t>
            </a:r>
            <a:r>
              <a:rPr lang="en-150" dirty="0"/>
              <a:t>c</a:t>
            </a:r>
            <a:r>
              <a:rPr lang="en-GB" dirty="0"/>
              <a:t>h</a:t>
            </a:r>
            <a:r>
              <a:rPr lang="en-150" dirty="0"/>
              <a:t>e</a:t>
            </a:r>
            <a:r>
              <a:rPr lang="en-GB" dirty="0"/>
              <a:t>d</a:t>
            </a:r>
            <a:r>
              <a:rPr lang="en-150" dirty="0"/>
              <a:t>u</a:t>
            </a:r>
            <a:r>
              <a:rPr lang="en-GB" dirty="0"/>
              <a:t>l</a:t>
            </a:r>
            <a:r>
              <a:rPr lang="en-150" dirty="0"/>
              <a:t>i</a:t>
            </a:r>
            <a:r>
              <a:rPr lang="en-GB" dirty="0"/>
              <a:t>n</a:t>
            </a:r>
            <a:r>
              <a:rPr lang="en-150" dirty="0"/>
              <a:t>g</a:t>
            </a:r>
            <a:endParaRPr lang="en-GB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B932893-4BFE-4DAF-B9E8-2CEA00998AC4}"/>
              </a:ext>
            </a:extLst>
          </p:cNvPr>
          <p:cNvCxnSpPr>
            <a:cxnSpLocks/>
          </p:cNvCxnSpPr>
          <p:nvPr/>
        </p:nvCxnSpPr>
        <p:spPr>
          <a:xfrm>
            <a:off x="5427094" y="4905473"/>
            <a:ext cx="99703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91A0C32C-285F-4763-91A7-ACBB577AE8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4203" y="3841924"/>
            <a:ext cx="2961500" cy="257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410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/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D1D12-FEB4-4C83-9F9D-DB0A41A97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Types of gang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56B570-CDA9-4735-B1B2-90D9C88391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6047"/>
            <a:ext cx="10515600" cy="1642454"/>
          </a:xfrm>
        </p:spPr>
        <p:txBody>
          <a:bodyPr>
            <a:normAutofit/>
          </a:bodyPr>
          <a:lstStyle/>
          <a:p>
            <a:r>
              <a:rPr lang="en-GB" sz="2400" b="1" noProof="0" dirty="0"/>
              <a:t>Rigid</a:t>
            </a:r>
            <a:r>
              <a:rPr lang="en-GB" sz="2400" noProof="0" dirty="0"/>
              <a:t>: number of cores set by programmer</a:t>
            </a:r>
          </a:p>
          <a:p>
            <a:r>
              <a:rPr lang="en-GB" sz="2400" b="1" noProof="0" dirty="0"/>
              <a:t>Moldable</a:t>
            </a:r>
            <a:r>
              <a:rPr lang="en-GB" sz="2400" noProof="0" dirty="0"/>
              <a:t>: number of cores assigned </a:t>
            </a:r>
            <a:r>
              <a:rPr lang="en-GB" sz="2400" dirty="0"/>
              <a:t>when job is dispatched</a:t>
            </a:r>
            <a:endParaRPr lang="en-GB" sz="2400" noProof="0" dirty="0"/>
          </a:p>
          <a:p>
            <a:r>
              <a:rPr lang="en-GB" sz="2400" b="1" noProof="0" dirty="0"/>
              <a:t>Malleable</a:t>
            </a:r>
            <a:r>
              <a:rPr lang="en-GB" sz="2400" noProof="0" dirty="0"/>
              <a:t>: number of cores can change during runtime</a:t>
            </a:r>
            <a:endParaRPr lang="en-GB" sz="2400" b="1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AC0DB3-D6CA-4A43-AC6F-7AAA3319B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6</a:t>
            </a:fld>
            <a:endParaRPr lang="en-GB" dirty="0"/>
          </a:p>
        </p:txBody>
      </p:sp>
      <p:pic>
        <p:nvPicPr>
          <p:cNvPr id="8" name="cores_3">
            <a:extLst>
              <a:ext uri="{FF2B5EF4-FFF2-40B4-BE49-F238E27FC236}">
                <a16:creationId xmlns:a16="http://schemas.microsoft.com/office/drawing/2014/main" id="{12A84F02-6928-4BB2-86B7-AE6980B7BD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12915" y="3435501"/>
            <a:ext cx="6966170" cy="2560828"/>
          </a:xfrm>
          <a:prstGeom prst="rect">
            <a:avLst/>
          </a:prstGeom>
        </p:spPr>
      </p:pic>
      <p:pic>
        <p:nvPicPr>
          <p:cNvPr id="7" name="cores_2">
            <a:extLst>
              <a:ext uri="{FF2B5EF4-FFF2-40B4-BE49-F238E27FC236}">
                <a16:creationId xmlns:a16="http://schemas.microsoft.com/office/drawing/2014/main" id="{2C1E4F40-FF53-47A7-BB50-C800D4DA76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12917" y="3435502"/>
            <a:ext cx="6966168" cy="2560827"/>
          </a:xfrm>
          <a:prstGeom prst="rect">
            <a:avLst/>
          </a:prstGeom>
        </p:spPr>
      </p:pic>
      <p:pic>
        <p:nvPicPr>
          <p:cNvPr id="12" name="cores_1">
            <a:extLst>
              <a:ext uri="{FF2B5EF4-FFF2-40B4-BE49-F238E27FC236}">
                <a16:creationId xmlns:a16="http://schemas.microsoft.com/office/drawing/2014/main" id="{D50651CF-CCB9-48B6-AF63-BF817F5D00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12915" y="3435497"/>
            <a:ext cx="6961686" cy="2559180"/>
          </a:xfrm>
          <a:prstGeom prst="rect">
            <a:avLst/>
          </a:prstGeom>
        </p:spPr>
      </p:pic>
      <p:pic>
        <p:nvPicPr>
          <p:cNvPr id="9" name="malleable">
            <a:extLst>
              <a:ext uri="{FF2B5EF4-FFF2-40B4-BE49-F238E27FC236}">
                <a16:creationId xmlns:a16="http://schemas.microsoft.com/office/drawing/2014/main" id="{1CB01846-EFE4-42A9-B902-28F61CA76A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12917" y="3435501"/>
            <a:ext cx="6966168" cy="256082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D31CA8B-1933-4679-AC78-79060F4956A9}"/>
              </a:ext>
            </a:extLst>
          </p:cNvPr>
          <p:cNvSpPr txBox="1"/>
          <p:nvPr/>
        </p:nvSpPr>
        <p:spPr>
          <a:xfrm>
            <a:off x="9047747" y="2477574"/>
            <a:ext cx="31135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FF0000"/>
                </a:solidFill>
              </a:rPr>
              <a:t>👎Hard to implement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E9529FF-27E3-4490-A2DE-734975F57DD3}"/>
              </a:ext>
            </a:extLst>
          </p:cNvPr>
          <p:cNvSpPr txBox="1"/>
          <p:nvPr/>
        </p:nvSpPr>
        <p:spPr>
          <a:xfrm>
            <a:off x="9047746" y="1575146"/>
            <a:ext cx="31135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FF0000"/>
                </a:solidFill>
              </a:rPr>
              <a:t>👎Wastes resources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A1D95C2-3D3F-4031-8B13-840F03446836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6492251" y="1805978"/>
            <a:ext cx="2555495" cy="1"/>
          </a:xfrm>
          <a:prstGeom prst="straightConnector1">
            <a:avLst/>
          </a:prstGeom>
          <a:ln w="285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B074333-2D0D-46FB-B9DD-F4CAAC5BA21A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8073649" y="2708406"/>
            <a:ext cx="974098" cy="1"/>
          </a:xfrm>
          <a:prstGeom prst="straightConnector1">
            <a:avLst/>
          </a:prstGeom>
          <a:ln w="285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BDEF8708-23B0-4FD5-BB8E-B77F84E1C75C}"/>
              </a:ext>
            </a:extLst>
          </p:cNvPr>
          <p:cNvSpPr/>
          <p:nvPr/>
        </p:nvSpPr>
        <p:spPr>
          <a:xfrm>
            <a:off x="761999" y="1963723"/>
            <a:ext cx="8439150" cy="571390"/>
          </a:xfrm>
          <a:prstGeom prst="ellipse">
            <a:avLst/>
          </a:prstGeom>
          <a:noFill/>
          <a:ln w="38100">
            <a:solidFill>
              <a:srgbClr val="00A6D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0124BA1-C9D0-4D01-89A3-919918CA3F8A}"/>
              </a:ext>
            </a:extLst>
          </p:cNvPr>
          <p:cNvSpPr txBox="1"/>
          <p:nvPr/>
        </p:nvSpPr>
        <p:spPr>
          <a:xfrm>
            <a:off x="9047747" y="2015910"/>
            <a:ext cx="31135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00B050"/>
                </a:solidFill>
              </a:rPr>
              <a:t>👍Flexibility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3817295-3A7A-4B64-BFA4-A4B556FE6873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8610601" y="2246742"/>
            <a:ext cx="437146" cy="1"/>
          </a:xfrm>
          <a:prstGeom prst="straightConnector1">
            <a:avLst/>
          </a:prstGeom>
          <a:ln w="285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7771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4" dur="1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animClr clrSpc="rgb" dir="cw">
                                      <p:cBhvr>
                                        <p:cTn id="35" dur="1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set>
                                      <p:cBhvr>
                                        <p:cTn id="36" dur="1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7" dur="1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5" dur="1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animClr clrSpc="rgb" dir="cw">
                                      <p:cBhvr>
                                        <p:cTn id="46" dur="1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set>
                                      <p:cBhvr>
                                        <p:cTn id="47" dur="1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8" dur="1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1" grpId="0"/>
      <p:bldP spid="13" grpId="0"/>
      <p:bldP spid="10" grpId="0" animBg="1"/>
      <p:bldP spid="1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E24D4B-C6E4-46E8-800B-B31B15B9C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Bundled scheduling</a:t>
            </a:r>
            <a:r>
              <a:rPr lang="en-GB" baseline="30000" dirty="0"/>
              <a:t>[1]</a:t>
            </a:r>
            <a:r>
              <a:rPr lang="en-GB" dirty="0"/>
              <a:t>  vs limited-preemptive</a:t>
            </a:r>
            <a:endParaRPr lang="en-GB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B3402A-A4A9-4664-BAE6-9AF34DA43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7</a:t>
            </a:fld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0A419C-D1B9-49FD-B4F6-0F3B213147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9269" y="1607638"/>
            <a:ext cx="11193461" cy="414721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C85CFA4-1949-403B-BD49-B3D2973FC586}"/>
              </a:ext>
            </a:extLst>
          </p:cNvPr>
          <p:cNvSpPr/>
          <p:nvPr/>
        </p:nvSpPr>
        <p:spPr>
          <a:xfrm>
            <a:off x="1591827" y="6323597"/>
            <a:ext cx="19895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aseline="300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[1]</a:t>
            </a:r>
            <a:r>
              <a:rPr lang="en-GB" sz="16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Wasly et al., 2017</a:t>
            </a:r>
          </a:p>
        </p:txBody>
      </p:sp>
    </p:spTree>
    <p:extLst>
      <p:ext uri="{BB962C8B-B14F-4D97-AF65-F5344CB8AC3E}">
        <p14:creationId xmlns:p14="http://schemas.microsoft.com/office/powerpoint/2010/main" val="33523196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C1511-9365-4A7D-80BF-399D510B9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Bundled scheduling</a:t>
            </a:r>
            <a:r>
              <a:rPr lang="en-GB" baseline="30000" dirty="0"/>
              <a:t>[1]</a:t>
            </a:r>
            <a:r>
              <a:rPr lang="en-GB" dirty="0"/>
              <a:t>  vs limited-preemptive</a:t>
            </a:r>
            <a:endParaRPr lang="en-GB" noProof="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B64231-F9F9-4019-AF12-1BDB268D53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noProof="0" dirty="0"/>
              <a:t>Rigid gang reserves the whole block</a:t>
            </a:r>
          </a:p>
          <a:p>
            <a:r>
              <a:rPr lang="en-GB" noProof="0" dirty="0"/>
              <a:t>Bundled creates </a:t>
            </a:r>
            <a:r>
              <a:rPr lang="en-GB" noProof="0" dirty="0">
                <a:solidFill>
                  <a:srgbClr val="C00000"/>
                </a:solidFill>
              </a:rPr>
              <a:t>rigid blocks </a:t>
            </a:r>
            <a:r>
              <a:rPr lang="en-GB" noProof="0" dirty="0"/>
              <a:t>with dependencies</a:t>
            </a:r>
          </a:p>
          <a:p>
            <a:r>
              <a:rPr lang="en-GB" noProof="0" dirty="0"/>
              <a:t>Limited-Preemptive creates </a:t>
            </a:r>
            <a:r>
              <a:rPr lang="en-GB" noProof="0" dirty="0">
                <a:solidFill>
                  <a:srgbClr val="C00000"/>
                </a:solidFill>
              </a:rPr>
              <a:t>moldable blocks </a:t>
            </a:r>
            <a:r>
              <a:rPr lang="en-GB" noProof="0" dirty="0"/>
              <a:t>with dependencies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552D5A4-DDCF-4A61-922F-712272E1E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8</a:t>
            </a:fld>
            <a:endParaRPr lang="en-GB" dirty="0"/>
          </a:p>
        </p:txBody>
      </p:sp>
      <p:pic>
        <p:nvPicPr>
          <p:cNvPr id="6" name="pic_gang_rigid">
            <a:extLst>
              <a:ext uri="{FF2B5EF4-FFF2-40B4-BE49-F238E27FC236}">
                <a16:creationId xmlns:a16="http://schemas.microsoft.com/office/drawing/2014/main" id="{D9EDF3EB-DBDB-4A69-B86A-776206493D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3468" y="3265724"/>
            <a:ext cx="6988525" cy="2529589"/>
          </a:xfrm>
          <a:prstGeom prst="rect">
            <a:avLst/>
          </a:prstGeom>
        </p:spPr>
      </p:pic>
      <p:pic>
        <p:nvPicPr>
          <p:cNvPr id="8" name="pic_gang_bundled">
            <a:extLst>
              <a:ext uri="{FF2B5EF4-FFF2-40B4-BE49-F238E27FC236}">
                <a16:creationId xmlns:a16="http://schemas.microsoft.com/office/drawing/2014/main" id="{1018F33F-3409-43F1-855B-E3F83ED81A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8085" y="3263776"/>
            <a:ext cx="6999291" cy="2533486"/>
          </a:xfrm>
          <a:prstGeom prst="rect">
            <a:avLst/>
          </a:prstGeom>
        </p:spPr>
      </p:pic>
      <p:pic>
        <p:nvPicPr>
          <p:cNvPr id="10" name="pic_gang_lp">
            <a:extLst>
              <a:ext uri="{FF2B5EF4-FFF2-40B4-BE49-F238E27FC236}">
                <a16:creationId xmlns:a16="http://schemas.microsoft.com/office/drawing/2014/main" id="{2169E881-857F-4867-8011-F4A9B6CF89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8085" y="3263776"/>
            <a:ext cx="6999291" cy="253348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7D20F7C-FC84-411B-AAED-2E85828F02C1}"/>
              </a:ext>
            </a:extLst>
          </p:cNvPr>
          <p:cNvSpPr txBox="1"/>
          <p:nvPr/>
        </p:nvSpPr>
        <p:spPr>
          <a:xfrm>
            <a:off x="2670821" y="5802500"/>
            <a:ext cx="3373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/>
              <a:t>R</a:t>
            </a:r>
            <a:r>
              <a:rPr lang="en-GB" dirty="0"/>
              <a:t>i</a:t>
            </a:r>
            <a:r>
              <a:rPr lang="en-150"/>
              <a:t>g</a:t>
            </a:r>
            <a:r>
              <a:rPr lang="en-GB" dirty="0"/>
              <a:t>i</a:t>
            </a:r>
            <a:r>
              <a:rPr lang="en-150"/>
              <a:t>d </a:t>
            </a:r>
            <a:r>
              <a:rPr lang="en-GB" dirty="0"/>
              <a:t>g</a:t>
            </a:r>
            <a:r>
              <a:rPr lang="en-150"/>
              <a:t>a</a:t>
            </a:r>
            <a:r>
              <a:rPr lang="en-GB" dirty="0"/>
              <a:t>n</a:t>
            </a:r>
            <a:r>
              <a:rPr lang="en-150"/>
              <a:t>g scheduling</a:t>
            </a:r>
            <a:endParaRPr lang="en-GB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D103E46-F4C6-4DF4-AE16-7C4911136C91}"/>
              </a:ext>
            </a:extLst>
          </p:cNvPr>
          <p:cNvSpPr txBox="1"/>
          <p:nvPr/>
        </p:nvSpPr>
        <p:spPr>
          <a:xfrm>
            <a:off x="2670821" y="5801225"/>
            <a:ext cx="3373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B</a:t>
            </a:r>
            <a:r>
              <a:rPr lang="en-150"/>
              <a:t>u</a:t>
            </a:r>
            <a:r>
              <a:rPr lang="en-GB" dirty="0"/>
              <a:t>n</a:t>
            </a:r>
            <a:r>
              <a:rPr lang="en-150"/>
              <a:t>d</a:t>
            </a:r>
            <a:r>
              <a:rPr lang="en-GB" dirty="0"/>
              <a:t>l</a:t>
            </a:r>
            <a:r>
              <a:rPr lang="en-150"/>
              <a:t>e</a:t>
            </a:r>
            <a:r>
              <a:rPr lang="en-GB" dirty="0"/>
              <a:t>d</a:t>
            </a:r>
            <a:r>
              <a:rPr lang="en-150"/>
              <a:t> </a:t>
            </a:r>
            <a:r>
              <a:rPr lang="en-GB" dirty="0"/>
              <a:t>m</a:t>
            </a:r>
            <a:r>
              <a:rPr lang="en-150"/>
              <a:t>o</a:t>
            </a:r>
            <a:r>
              <a:rPr lang="en-GB" dirty="0"/>
              <a:t>d</a:t>
            </a:r>
            <a:r>
              <a:rPr lang="en-150"/>
              <a:t>e</a:t>
            </a:r>
            <a:r>
              <a:rPr lang="en-GB" dirty="0"/>
              <a:t>l</a:t>
            </a:r>
            <a:r>
              <a:rPr lang="en-150"/>
              <a:t> </a:t>
            </a:r>
            <a:r>
              <a:rPr lang="en-GB" dirty="0"/>
              <a:t>s</a:t>
            </a:r>
            <a:r>
              <a:rPr lang="en-150"/>
              <a:t>c</a:t>
            </a:r>
            <a:r>
              <a:rPr lang="en-GB" dirty="0"/>
              <a:t>h</a:t>
            </a:r>
            <a:r>
              <a:rPr lang="en-150"/>
              <a:t>e</a:t>
            </a:r>
            <a:r>
              <a:rPr lang="en-GB" dirty="0"/>
              <a:t>d</a:t>
            </a:r>
            <a:r>
              <a:rPr lang="en-150"/>
              <a:t>u</a:t>
            </a:r>
            <a:r>
              <a:rPr lang="en-GB" dirty="0"/>
              <a:t>l</a:t>
            </a:r>
            <a:r>
              <a:rPr lang="en-150"/>
              <a:t>i</a:t>
            </a:r>
            <a:r>
              <a:rPr lang="en-GB" dirty="0"/>
              <a:t>n</a:t>
            </a:r>
            <a:r>
              <a:rPr lang="en-150"/>
              <a:t>g</a:t>
            </a:r>
            <a:endParaRPr lang="en-GB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0D81545-FCAD-40C3-B4A0-EEF1D4D4FC55}"/>
              </a:ext>
            </a:extLst>
          </p:cNvPr>
          <p:cNvSpPr txBox="1"/>
          <p:nvPr/>
        </p:nvSpPr>
        <p:spPr>
          <a:xfrm>
            <a:off x="2670821" y="5801225"/>
            <a:ext cx="3373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L</a:t>
            </a:r>
            <a:r>
              <a:rPr lang="en-150"/>
              <a:t>i</a:t>
            </a:r>
            <a:r>
              <a:rPr lang="en-GB" dirty="0"/>
              <a:t>m</a:t>
            </a:r>
            <a:r>
              <a:rPr lang="en-150"/>
              <a:t>i</a:t>
            </a:r>
            <a:r>
              <a:rPr lang="en-GB" dirty="0"/>
              <a:t>t</a:t>
            </a:r>
            <a:r>
              <a:rPr lang="en-150"/>
              <a:t>e</a:t>
            </a:r>
            <a:r>
              <a:rPr lang="en-GB" dirty="0"/>
              <a:t>d</a:t>
            </a:r>
            <a:r>
              <a:rPr lang="en-150"/>
              <a:t>-Preemptive scheduling</a:t>
            </a:r>
            <a:endParaRPr lang="en-GB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947C1C0-73B2-4CA3-A7F7-7D9234E9F28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04913" y="3789760"/>
            <a:ext cx="3998660" cy="148151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6F42699-EF67-4B0C-9E2E-FC212BF7A31E}"/>
              </a:ext>
            </a:extLst>
          </p:cNvPr>
          <p:cNvSpPr txBox="1"/>
          <p:nvPr/>
        </p:nvSpPr>
        <p:spPr>
          <a:xfrm>
            <a:off x="4938306" y="3082922"/>
            <a:ext cx="12090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rgbClr val="FF0000"/>
                </a:solidFill>
              </a:rPr>
              <a:t>WASTED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BED3A1F-8E02-4FD6-B095-53E9E236C76C}"/>
              </a:ext>
            </a:extLst>
          </p:cNvPr>
          <p:cNvCxnSpPr>
            <a:cxnSpLocks/>
          </p:cNvCxnSpPr>
          <p:nvPr/>
        </p:nvCxnSpPr>
        <p:spPr>
          <a:xfrm flipH="1">
            <a:off x="4105277" y="3429000"/>
            <a:ext cx="899719" cy="800100"/>
          </a:xfrm>
          <a:prstGeom prst="straightConnector1">
            <a:avLst/>
          </a:prstGeom>
          <a:ln w="285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F00A446-AE99-4265-824D-E7DC06EFB72D}"/>
              </a:ext>
            </a:extLst>
          </p:cNvPr>
          <p:cNvCxnSpPr>
            <a:cxnSpLocks/>
          </p:cNvCxnSpPr>
          <p:nvPr/>
        </p:nvCxnSpPr>
        <p:spPr>
          <a:xfrm flipH="1" flipV="1">
            <a:off x="5379486" y="5261954"/>
            <a:ext cx="887090" cy="618730"/>
          </a:xfrm>
          <a:prstGeom prst="straightConnector1">
            <a:avLst/>
          </a:prstGeom>
          <a:ln w="285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47D8B610-9710-4E6A-A36E-6D858A75EFBA}"/>
              </a:ext>
            </a:extLst>
          </p:cNvPr>
          <p:cNvSpPr/>
          <p:nvPr/>
        </p:nvSpPr>
        <p:spPr>
          <a:xfrm>
            <a:off x="1591827" y="6323597"/>
            <a:ext cx="19895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aseline="300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[1]</a:t>
            </a:r>
            <a:r>
              <a:rPr lang="en-GB" sz="16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Wasly et al., 2017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CE02956-38C1-4331-8FE4-5FBAC48F5493}"/>
              </a:ext>
            </a:extLst>
          </p:cNvPr>
          <p:cNvSpPr txBox="1"/>
          <p:nvPr/>
        </p:nvSpPr>
        <p:spPr>
          <a:xfrm>
            <a:off x="6147361" y="5793450"/>
            <a:ext cx="10894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rgbClr val="FF0000"/>
                </a:solidFill>
              </a:rPr>
              <a:t>WASTED</a:t>
            </a:r>
          </a:p>
        </p:txBody>
      </p:sp>
    </p:spTree>
    <p:extLst>
      <p:ext uri="{BB962C8B-B14F-4D97-AF65-F5344CB8AC3E}">
        <p14:creationId xmlns:p14="http://schemas.microsoft.com/office/powerpoint/2010/main" val="3409069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11" grpId="0"/>
      <p:bldP spid="12" grpId="0"/>
      <p:bldP spid="12" grpId="1"/>
      <p:bldP spid="13" grpId="0"/>
      <p:bldP spid="5" grpId="0"/>
      <p:bldP spid="5" grpId="1"/>
      <p:bldP spid="17" grpId="0"/>
      <p:bldP spid="17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75B93-C838-420B-98DB-EC47BB449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Job-level fixed-priority scheduling (JLFP) for gang</a:t>
            </a:r>
            <a:endParaRPr lang="en-GB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C6B923-AE93-4655-A9DB-05DFFE742E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6047"/>
            <a:ext cx="10515600" cy="2093200"/>
          </a:xfrm>
        </p:spPr>
        <p:txBody>
          <a:bodyPr/>
          <a:lstStyle/>
          <a:p>
            <a:r>
              <a:rPr lang="en-GB" dirty="0"/>
              <a:t>Based on global JLFP scheduler</a:t>
            </a:r>
          </a:p>
          <a:p>
            <a:r>
              <a:rPr lang="en-GB" dirty="0"/>
              <a:t>Assigns maximum number of available cores to a job between the range of cores that the job allows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AEC209-9A63-4A23-BDFE-9627342A7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9</a:t>
            </a:fld>
            <a:endParaRPr lang="en-GB" dirty="0"/>
          </a:p>
        </p:txBody>
      </p:sp>
      <p:pic>
        <p:nvPicPr>
          <p:cNvPr id="8" name="system_base">
            <a:extLst>
              <a:ext uri="{FF2B5EF4-FFF2-40B4-BE49-F238E27FC236}">
                <a16:creationId xmlns:a16="http://schemas.microsoft.com/office/drawing/2014/main" id="{C0DC2898-13CD-4966-A24A-883C0210E7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9553" y="3689246"/>
            <a:ext cx="5093074" cy="2330507"/>
          </a:xfrm>
          <a:prstGeom prst="rect">
            <a:avLst/>
          </a:prstGeom>
        </p:spPr>
      </p:pic>
      <p:pic>
        <p:nvPicPr>
          <p:cNvPr id="27" name="system_j0_0">
            <a:extLst>
              <a:ext uri="{FF2B5EF4-FFF2-40B4-BE49-F238E27FC236}">
                <a16:creationId xmlns:a16="http://schemas.microsoft.com/office/drawing/2014/main" id="{0DF7B06C-A96C-4887-B5E2-5BF2C284B0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9553" y="3689246"/>
            <a:ext cx="5093074" cy="2330507"/>
          </a:xfrm>
          <a:prstGeom prst="rect">
            <a:avLst/>
          </a:prstGeom>
        </p:spPr>
      </p:pic>
      <p:pic>
        <p:nvPicPr>
          <p:cNvPr id="22" name="system_j0_1">
            <a:extLst>
              <a:ext uri="{FF2B5EF4-FFF2-40B4-BE49-F238E27FC236}">
                <a16:creationId xmlns:a16="http://schemas.microsoft.com/office/drawing/2014/main" id="{7DE6108D-62DA-4E39-A62C-0FF4AA4ED4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9553" y="3689246"/>
            <a:ext cx="5093074" cy="2330507"/>
          </a:xfrm>
          <a:prstGeom prst="rect">
            <a:avLst/>
          </a:prstGeom>
        </p:spPr>
      </p:pic>
      <p:pic>
        <p:nvPicPr>
          <p:cNvPr id="28" name="system_good">
            <a:extLst>
              <a:ext uri="{FF2B5EF4-FFF2-40B4-BE49-F238E27FC236}">
                <a16:creationId xmlns:a16="http://schemas.microsoft.com/office/drawing/2014/main" id="{B581DC80-B798-4491-B126-A5F311DD07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9553" y="3689246"/>
            <a:ext cx="5093074" cy="233050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B_j0">
                <a:extLst>
                  <a:ext uri="{FF2B5EF4-FFF2-40B4-BE49-F238E27FC236}">
                    <a16:creationId xmlns:a16="http://schemas.microsoft.com/office/drawing/2014/main" id="{9B7F500E-8946-4B1A-9BBA-E4C390965BC5}"/>
                  </a:ext>
                </a:extLst>
              </p:cNvPr>
              <p:cNvSpPr txBox="1"/>
              <p:nvPr/>
            </p:nvSpPr>
            <p:spPr>
              <a:xfrm>
                <a:off x="5371518" y="3499829"/>
                <a:ext cx="17022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/>
                  <a:t>S</a:t>
                </a:r>
                <a:r>
                  <a:rPr lang="en-GB" dirty="0"/>
                  <a:t>c</a:t>
                </a:r>
                <a:r>
                  <a:rPr lang="en-150"/>
                  <a:t>h</a:t>
                </a:r>
                <a:r>
                  <a:rPr lang="en-GB" dirty="0"/>
                  <a:t>e</a:t>
                </a:r>
                <a:r>
                  <a:rPr lang="en-150"/>
                  <a:t>d</a:t>
                </a:r>
                <a:r>
                  <a:rPr lang="en-GB" dirty="0"/>
                  <a:t>u</a:t>
                </a:r>
                <a:r>
                  <a:rPr lang="en-150"/>
                  <a:t>l</a:t>
                </a:r>
                <a:r>
                  <a:rPr lang="en-GB" dirty="0"/>
                  <a:t>i</a:t>
                </a:r>
                <a:r>
                  <a:rPr lang="en-150"/>
                  <a:t>n</a:t>
                </a:r>
                <a:r>
                  <a:rPr lang="en-GB" dirty="0"/>
                  <a:t>g</a:t>
                </a:r>
                <a:r>
                  <a:rPr lang="en-1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18" name="TB_j0">
                <a:extLst>
                  <a:ext uri="{FF2B5EF4-FFF2-40B4-BE49-F238E27FC236}">
                    <a16:creationId xmlns:a16="http://schemas.microsoft.com/office/drawing/2014/main" id="{9B7F500E-8946-4B1A-9BBA-E4C390965B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1518" y="3499829"/>
                <a:ext cx="1702217" cy="369332"/>
              </a:xfrm>
              <a:prstGeom prst="rect">
                <a:avLst/>
              </a:prstGeom>
              <a:blipFill>
                <a:blip r:embed="rId7"/>
                <a:stretch>
                  <a:fillRect l="-2867" t="-8197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B_j1">
                <a:extLst>
                  <a:ext uri="{FF2B5EF4-FFF2-40B4-BE49-F238E27FC236}">
                    <a16:creationId xmlns:a16="http://schemas.microsoft.com/office/drawing/2014/main" id="{493A6B90-0674-4F84-BA44-B1D844177C6E}"/>
                  </a:ext>
                </a:extLst>
              </p:cNvPr>
              <p:cNvSpPr txBox="1"/>
              <p:nvPr/>
            </p:nvSpPr>
            <p:spPr>
              <a:xfrm>
                <a:off x="5371519" y="3499945"/>
                <a:ext cx="17022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 dirty="0"/>
                  <a:t>S</a:t>
                </a:r>
                <a:r>
                  <a:rPr lang="en-GB" dirty="0"/>
                  <a:t>c</a:t>
                </a:r>
                <a:r>
                  <a:rPr lang="en-150" dirty="0"/>
                  <a:t>h</a:t>
                </a:r>
                <a:r>
                  <a:rPr lang="en-GB" dirty="0"/>
                  <a:t>e</a:t>
                </a:r>
                <a:r>
                  <a:rPr lang="en-150" dirty="0"/>
                  <a:t>d</a:t>
                </a:r>
                <a:r>
                  <a:rPr lang="en-GB" dirty="0"/>
                  <a:t>u</a:t>
                </a:r>
                <a:r>
                  <a:rPr lang="en-150" dirty="0"/>
                  <a:t>l</a:t>
                </a:r>
                <a:r>
                  <a:rPr lang="en-GB" dirty="0"/>
                  <a:t>i</a:t>
                </a:r>
                <a:r>
                  <a:rPr lang="en-150" dirty="0"/>
                  <a:t>n</a:t>
                </a:r>
                <a:r>
                  <a:rPr lang="en-GB" dirty="0"/>
                  <a:t>g</a:t>
                </a:r>
                <a:r>
                  <a:rPr lang="en-150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17" name="TB_j1">
                <a:extLst>
                  <a:ext uri="{FF2B5EF4-FFF2-40B4-BE49-F238E27FC236}">
                    <a16:creationId xmlns:a16="http://schemas.microsoft.com/office/drawing/2014/main" id="{493A6B90-0674-4F84-BA44-B1D844177C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1519" y="3499945"/>
                <a:ext cx="1702217" cy="369332"/>
              </a:xfrm>
              <a:prstGeom prst="rect">
                <a:avLst/>
              </a:prstGeom>
              <a:blipFill>
                <a:blip r:embed="rId8"/>
                <a:stretch>
                  <a:fillRect l="-2867" t="-8197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B_scheduler">
            <a:extLst>
              <a:ext uri="{FF2B5EF4-FFF2-40B4-BE49-F238E27FC236}">
                <a16:creationId xmlns:a16="http://schemas.microsoft.com/office/drawing/2014/main" id="{67B0408C-CF38-4C95-B442-77EB9007AAFB}"/>
              </a:ext>
            </a:extLst>
          </p:cNvPr>
          <p:cNvSpPr txBox="1"/>
          <p:nvPr/>
        </p:nvSpPr>
        <p:spPr>
          <a:xfrm>
            <a:off x="2081048" y="3499945"/>
            <a:ext cx="2806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/>
              <a:t>J</a:t>
            </a:r>
            <a:r>
              <a:rPr lang="en-GB" dirty="0"/>
              <a:t>L</a:t>
            </a:r>
            <a:r>
              <a:rPr lang="en-150"/>
              <a:t>F</a:t>
            </a:r>
            <a:r>
              <a:rPr lang="en-GB" dirty="0"/>
              <a:t>P</a:t>
            </a:r>
            <a:r>
              <a:rPr lang="en-150"/>
              <a:t> </a:t>
            </a:r>
            <a:r>
              <a:rPr lang="en-GB" dirty="0"/>
              <a:t>s</a:t>
            </a:r>
            <a:r>
              <a:rPr lang="en-150"/>
              <a:t>c</a:t>
            </a:r>
            <a:r>
              <a:rPr lang="en-GB" dirty="0"/>
              <a:t>h</a:t>
            </a:r>
            <a:r>
              <a:rPr lang="en-150"/>
              <a:t>e</a:t>
            </a:r>
            <a:r>
              <a:rPr lang="en-GB" dirty="0"/>
              <a:t>d</a:t>
            </a:r>
            <a:r>
              <a:rPr lang="en-150"/>
              <a:t>u</a:t>
            </a:r>
            <a:r>
              <a:rPr lang="en-GB" dirty="0"/>
              <a:t>l</a:t>
            </a:r>
            <a:r>
              <a:rPr lang="en-150"/>
              <a:t>e</a:t>
            </a:r>
            <a:r>
              <a:rPr lang="en-GB" dirty="0"/>
              <a:t>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_base">
                <a:extLst>
                  <a:ext uri="{FF2B5EF4-FFF2-40B4-BE49-F238E27FC236}">
                    <a16:creationId xmlns:a16="http://schemas.microsoft.com/office/drawing/2014/main" id="{86EE8435-BA21-4444-A3E9-94BFF814702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77295268"/>
                  </p:ext>
                </p:extLst>
              </p:nvPr>
            </p:nvGraphicFramePr>
            <p:xfrm>
              <a:off x="6620092" y="4151334"/>
              <a:ext cx="5129833" cy="138176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4662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940118">
                      <a:extLst>
                        <a:ext uri="{9D8B030D-6E8A-4147-A177-3AD203B41FA5}">
                          <a16:colId xmlns:a16="http://schemas.microsoft.com/office/drawing/2014/main" val="2652345218"/>
                        </a:ext>
                      </a:extLst>
                    </a:gridCol>
                    <a:gridCol w="734822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734822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1076643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177158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Priority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Min </a:t>
                          </a:r>
                        </a:p>
                        <a:p>
                          <a:r>
                            <a:rPr lang="en-GB" dirty="0"/>
                            <a:t>cores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Max </a:t>
                          </a:r>
                        </a:p>
                        <a:p>
                          <a:r>
                            <a:rPr lang="en-GB" dirty="0"/>
                            <a:t>cores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Deadline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Execution </a:t>
                          </a:r>
                        </a:p>
                        <a:p>
                          <a:r>
                            <a:rPr lang="en-GB" dirty="0"/>
                            <a:t>time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High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15, </a:t>
                          </a:r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Low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</a:t>
                          </a:r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_base">
                <a:extLst>
                  <a:ext uri="{FF2B5EF4-FFF2-40B4-BE49-F238E27FC236}">
                    <a16:creationId xmlns:a16="http://schemas.microsoft.com/office/drawing/2014/main" id="{86EE8435-BA21-4444-A3E9-94BFF814702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77295268"/>
                  </p:ext>
                </p:extLst>
              </p:nvPr>
            </p:nvGraphicFramePr>
            <p:xfrm>
              <a:off x="6620092" y="4151334"/>
              <a:ext cx="5129833" cy="138176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4662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940118">
                      <a:extLst>
                        <a:ext uri="{9D8B030D-6E8A-4147-A177-3AD203B41FA5}">
                          <a16:colId xmlns:a16="http://schemas.microsoft.com/office/drawing/2014/main" val="2652345218"/>
                        </a:ext>
                      </a:extLst>
                    </a:gridCol>
                    <a:gridCol w="734822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734822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1076643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177158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Priority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Min </a:t>
                          </a:r>
                        </a:p>
                        <a:p>
                          <a:r>
                            <a:rPr lang="en-GB" dirty="0"/>
                            <a:t>cores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Max </a:t>
                          </a:r>
                        </a:p>
                        <a:p>
                          <a:r>
                            <a:rPr lang="en-GB" dirty="0"/>
                            <a:t>cores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Deadline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Execution </a:t>
                          </a:r>
                        </a:p>
                        <a:p>
                          <a:r>
                            <a:rPr lang="en-GB" dirty="0"/>
                            <a:t>time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9"/>
                          <a:stretch>
                            <a:fillRect l="-1299" t="-181967" r="-1000000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High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9"/>
                          <a:stretch>
                            <a:fillRect l="-267797" t="-181967" r="-111299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15, </a:t>
                          </a:r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9"/>
                          <a:stretch>
                            <a:fillRect l="-1299" t="-281967" r="-1000000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Low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</a:t>
                          </a:r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2" name="table_j0">
                <a:extLst>
                  <a:ext uri="{FF2B5EF4-FFF2-40B4-BE49-F238E27FC236}">
                    <a16:creationId xmlns:a16="http://schemas.microsoft.com/office/drawing/2014/main" id="{11AFFB7D-6052-4393-A744-913209BB01A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49128098"/>
                  </p:ext>
                </p:extLst>
              </p:nvPr>
            </p:nvGraphicFramePr>
            <p:xfrm>
              <a:off x="6620092" y="4151334"/>
              <a:ext cx="5129833" cy="138176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4662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940118">
                      <a:extLst>
                        <a:ext uri="{9D8B030D-6E8A-4147-A177-3AD203B41FA5}">
                          <a16:colId xmlns:a16="http://schemas.microsoft.com/office/drawing/2014/main" val="2652345218"/>
                        </a:ext>
                      </a:extLst>
                    </a:gridCol>
                    <a:gridCol w="734822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734822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1076643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177158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Priority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Min </a:t>
                          </a:r>
                        </a:p>
                        <a:p>
                          <a:r>
                            <a:rPr lang="en-GB" dirty="0"/>
                            <a:t>cores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Max </a:t>
                          </a:r>
                        </a:p>
                        <a:p>
                          <a:r>
                            <a:rPr lang="en-GB" dirty="0"/>
                            <a:t>cores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Deadline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Execution </a:t>
                          </a:r>
                        </a:p>
                        <a:p>
                          <a:r>
                            <a:rPr lang="en-GB" dirty="0"/>
                            <a:t>time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High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3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15, </a:t>
                          </a:r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10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Low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</a:t>
                          </a:r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2" name="table_j0">
                <a:extLst>
                  <a:ext uri="{FF2B5EF4-FFF2-40B4-BE49-F238E27FC236}">
                    <a16:creationId xmlns:a16="http://schemas.microsoft.com/office/drawing/2014/main" id="{11AFFB7D-6052-4393-A744-913209BB01A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49128098"/>
                  </p:ext>
                </p:extLst>
              </p:nvPr>
            </p:nvGraphicFramePr>
            <p:xfrm>
              <a:off x="6620092" y="4151334"/>
              <a:ext cx="5129833" cy="138176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4662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940118">
                      <a:extLst>
                        <a:ext uri="{9D8B030D-6E8A-4147-A177-3AD203B41FA5}">
                          <a16:colId xmlns:a16="http://schemas.microsoft.com/office/drawing/2014/main" val="2652345218"/>
                        </a:ext>
                      </a:extLst>
                    </a:gridCol>
                    <a:gridCol w="734822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734822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1076643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177158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Priority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Min </a:t>
                          </a:r>
                        </a:p>
                        <a:p>
                          <a:r>
                            <a:rPr lang="en-GB" dirty="0"/>
                            <a:t>cores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Max </a:t>
                          </a:r>
                        </a:p>
                        <a:p>
                          <a:r>
                            <a:rPr lang="en-GB" dirty="0"/>
                            <a:t>cores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Deadline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Execution </a:t>
                          </a:r>
                        </a:p>
                        <a:p>
                          <a:r>
                            <a:rPr lang="en-GB" dirty="0"/>
                            <a:t>time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0"/>
                          <a:stretch>
                            <a:fillRect l="-1299" t="-181967" r="-1000000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High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3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0"/>
                          <a:stretch>
                            <a:fillRect l="-267797" t="-181967" r="-111299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15, </a:t>
                          </a:r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10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0"/>
                          <a:stretch>
                            <a:fillRect l="-1299" t="-281967" r="-1000000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Low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</a:t>
                          </a:r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3" name="table_j1">
                <a:extLst>
                  <a:ext uri="{FF2B5EF4-FFF2-40B4-BE49-F238E27FC236}">
                    <a16:creationId xmlns:a16="http://schemas.microsoft.com/office/drawing/2014/main" id="{95C601A8-20EA-4E01-A1B1-A5FAD4F6436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34606272"/>
                  </p:ext>
                </p:extLst>
              </p:nvPr>
            </p:nvGraphicFramePr>
            <p:xfrm>
              <a:off x="6620092" y="4151334"/>
              <a:ext cx="5129833" cy="138176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4662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940118">
                      <a:extLst>
                        <a:ext uri="{9D8B030D-6E8A-4147-A177-3AD203B41FA5}">
                          <a16:colId xmlns:a16="http://schemas.microsoft.com/office/drawing/2014/main" val="2652345218"/>
                        </a:ext>
                      </a:extLst>
                    </a:gridCol>
                    <a:gridCol w="734822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734822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1076643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177158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Priority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Min </a:t>
                          </a:r>
                        </a:p>
                        <a:p>
                          <a:r>
                            <a:rPr lang="en-GB" dirty="0"/>
                            <a:t>cores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Max </a:t>
                          </a:r>
                        </a:p>
                        <a:p>
                          <a:r>
                            <a:rPr lang="en-GB" dirty="0"/>
                            <a:t>cores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Deadline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Execution </a:t>
                          </a:r>
                        </a:p>
                        <a:p>
                          <a:r>
                            <a:rPr lang="en-GB" dirty="0"/>
                            <a:t>time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High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15, </a:t>
                          </a:r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Low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5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3" name="table_j1">
                <a:extLst>
                  <a:ext uri="{FF2B5EF4-FFF2-40B4-BE49-F238E27FC236}">
                    <a16:creationId xmlns:a16="http://schemas.microsoft.com/office/drawing/2014/main" id="{95C601A8-20EA-4E01-A1B1-A5FAD4F6436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34606272"/>
                  </p:ext>
                </p:extLst>
              </p:nvPr>
            </p:nvGraphicFramePr>
            <p:xfrm>
              <a:off x="6620092" y="4151334"/>
              <a:ext cx="5129833" cy="138176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4662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940118">
                      <a:extLst>
                        <a:ext uri="{9D8B030D-6E8A-4147-A177-3AD203B41FA5}">
                          <a16:colId xmlns:a16="http://schemas.microsoft.com/office/drawing/2014/main" val="2652345218"/>
                        </a:ext>
                      </a:extLst>
                    </a:gridCol>
                    <a:gridCol w="734822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734822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1076643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177158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Priority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Min </a:t>
                          </a:r>
                        </a:p>
                        <a:p>
                          <a:r>
                            <a:rPr lang="en-GB" dirty="0"/>
                            <a:t>cores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Max </a:t>
                          </a:r>
                        </a:p>
                        <a:p>
                          <a:r>
                            <a:rPr lang="en-GB" dirty="0"/>
                            <a:t>cores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Deadline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Execution </a:t>
                          </a:r>
                        </a:p>
                        <a:p>
                          <a:r>
                            <a:rPr lang="en-GB" dirty="0"/>
                            <a:t>time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1"/>
                          <a:stretch>
                            <a:fillRect l="-1299" t="-181967" r="-1000000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High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1"/>
                          <a:stretch>
                            <a:fillRect l="-267797" t="-181967" r="-111299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15, </a:t>
                          </a:r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1"/>
                          <a:stretch>
                            <a:fillRect l="-1299" t="-281967" r="-1000000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Low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5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35615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8" grpId="0"/>
      <p:bldP spid="18" grpId="1"/>
      <p:bldP spid="17" grpId="0"/>
      <p:bldP spid="17" grpId="1"/>
      <p:bldP spid="21" grpId="0"/>
    </p:bldLst>
  </p:timing>
</p:sld>
</file>

<file path=ppt/theme/theme1.xml><?xml version="1.0" encoding="utf-8"?>
<a:theme xmlns:a="http://schemas.openxmlformats.org/drawingml/2006/main" name="Office Theme">
  <a:themeElements>
    <a:clrScheme name="Delft color wheel">
      <a:dk1>
        <a:sysClr val="windowText" lastClr="000000"/>
      </a:dk1>
      <a:lt1>
        <a:srgbClr val="FFFFFF"/>
      </a:lt1>
      <a:dk2>
        <a:srgbClr val="44546A"/>
      </a:dk2>
      <a:lt2>
        <a:srgbClr val="F2F2F2"/>
      </a:lt2>
      <a:accent1>
        <a:srgbClr val="42BDDD"/>
      </a:accent1>
      <a:accent2>
        <a:srgbClr val="D69C0B"/>
      </a:accent2>
      <a:accent3>
        <a:srgbClr val="D6320B"/>
      </a:accent3>
      <a:accent4>
        <a:srgbClr val="1A4A57"/>
      </a:accent4>
      <a:accent5>
        <a:srgbClr val="8A660E"/>
      </a:accent5>
      <a:accent6>
        <a:srgbClr val="8A260E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UDelft_horizontal_template.potx" id="{EFC5E46F-4315-4591-A770-616E58271BB4}" vid="{C5DBB3DB-8ECA-4AEF-8836-4E1FDE5E37A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3289</TotalTime>
  <Words>2142</Words>
  <Application>Microsoft Office PowerPoint</Application>
  <PresentationFormat>Widescreen</PresentationFormat>
  <Paragraphs>783</Paragraphs>
  <Slides>37</Slides>
  <Notes>20</Notes>
  <HiddenSlides>10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2" baseType="lpstr">
      <vt:lpstr>Arial</vt:lpstr>
      <vt:lpstr>Calibri</vt:lpstr>
      <vt:lpstr>Calibri Light</vt:lpstr>
      <vt:lpstr>Cambria Math</vt:lpstr>
      <vt:lpstr>Office Theme</vt:lpstr>
      <vt:lpstr>Schedulability analysis of limited-preemptive moldable gang tasks</vt:lpstr>
      <vt:lpstr>Real-time systems</vt:lpstr>
      <vt:lpstr>Definitions</vt:lpstr>
      <vt:lpstr>What is gang?</vt:lpstr>
      <vt:lpstr>Why gang?</vt:lpstr>
      <vt:lpstr>Types of gang</vt:lpstr>
      <vt:lpstr>Bundled scheduling[1]  vs limited-preemptive</vt:lpstr>
      <vt:lpstr>Bundled scheduling[1]  vs limited-preemptive</vt:lpstr>
      <vt:lpstr>Job-level fixed-priority scheduling (JLFP) for gang</vt:lpstr>
      <vt:lpstr>Previous work</vt:lpstr>
      <vt:lpstr>Our work</vt:lpstr>
      <vt:lpstr>Project goals</vt:lpstr>
      <vt:lpstr>Agenda</vt:lpstr>
      <vt:lpstr>Schedule abstraction graph</vt:lpstr>
      <vt:lpstr>SAG analysis changes for gang</vt:lpstr>
      <vt:lpstr>SAG analysis changes for gang</vt:lpstr>
      <vt:lpstr>Our analysis’ results</vt:lpstr>
      <vt:lpstr>Agenda</vt:lpstr>
      <vt:lpstr>JLFP limitations with moldable gang</vt:lpstr>
      <vt:lpstr>Reservation-based gang scheduler</vt:lpstr>
      <vt:lpstr>Results JLFP vs ResG in simulator</vt:lpstr>
      <vt:lpstr>Conclusions</vt:lpstr>
      <vt:lpstr>Summary</vt:lpstr>
      <vt:lpstr>Next steps</vt:lpstr>
      <vt:lpstr>Questions?</vt:lpstr>
      <vt:lpstr>SAG analysis changes for gang</vt:lpstr>
      <vt:lpstr>How does SAG work?</vt:lpstr>
      <vt:lpstr>Why gang?</vt:lpstr>
      <vt:lpstr>Scheduling analysis state of the art </vt:lpstr>
      <vt:lpstr>Challenges encountered</vt:lpstr>
      <vt:lpstr>SAG for gang tasks</vt:lpstr>
      <vt:lpstr>Pessimism in precedence constraints</vt:lpstr>
      <vt:lpstr>Results JLFP vs ResG in simulator</vt:lpstr>
      <vt:lpstr>Pessimism in precedence constraints</vt:lpstr>
      <vt:lpstr>Pessimism in cores released</vt:lpstr>
      <vt:lpstr>Primary results</vt:lpstr>
      <vt:lpstr>Colours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Scheduling Analysis of Limited-Preemptive Moldable Gang Tasks</dc:title>
  <dc:creator>Joan Marcè Igual</dc:creator>
  <cp:lastModifiedBy>Joan Marce i Igual</cp:lastModifiedBy>
  <cp:revision>338</cp:revision>
  <dcterms:created xsi:type="dcterms:W3CDTF">2020-05-19T11:12:13Z</dcterms:created>
  <dcterms:modified xsi:type="dcterms:W3CDTF">2020-06-03T13:13:29Z</dcterms:modified>
</cp:coreProperties>
</file>